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89" r:id="rId2"/>
    <p:sldId id="288" r:id="rId3"/>
    <p:sldId id="285" r:id="rId4"/>
    <p:sldId id="273" r:id="rId5"/>
    <p:sldId id="268" r:id="rId6"/>
    <p:sldId id="270" r:id="rId7"/>
    <p:sldId id="274" r:id="rId8"/>
    <p:sldId id="272" r:id="rId9"/>
    <p:sldId id="287" r:id="rId10"/>
    <p:sldId id="266" r:id="rId11"/>
    <p:sldId id="290" r:id="rId12"/>
    <p:sldId id="291" r:id="rId13"/>
    <p:sldId id="294" r:id="rId14"/>
    <p:sldId id="292" r:id="rId15"/>
    <p:sldId id="293" r:id="rId16"/>
    <p:sldId id="257" r:id="rId17"/>
    <p:sldId id="2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7F13C3-3CB7-4818-BEE0-55EF79A89657}" v="12" dt="2026-02-06T03:45:28.1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97" d="100"/>
          <a:sy n="97" d="100"/>
        </p:scale>
        <p:origin x="99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 Id="rId27"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3D0DBA-D054-4EB9-9758-E74ED50F2C9C}" type="datetimeFigureOut">
              <a:rPr lang="en-AU" smtClean="0"/>
              <a:t>6/02/2026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537C9-6953-4702-A402-6BB50F0BA8FF}" type="slidenum">
              <a:rPr lang="en-AU" smtClean="0"/>
              <a:t>‹#›</a:t>
            </a:fld>
            <a:endParaRPr lang="en-AU"/>
          </a:p>
        </p:txBody>
      </p:sp>
    </p:spTree>
    <p:extLst>
      <p:ext uri="{BB962C8B-B14F-4D97-AF65-F5344CB8AC3E}">
        <p14:creationId xmlns:p14="http://schemas.microsoft.com/office/powerpoint/2010/main" val="12467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5F537C9-6953-4702-A402-6BB50F0BA8FF}" type="slidenum">
              <a:rPr lang="en-AU" smtClean="0"/>
              <a:t>16</a:t>
            </a:fld>
            <a:endParaRPr lang="en-AU"/>
          </a:p>
        </p:txBody>
      </p:sp>
    </p:spTree>
    <p:extLst>
      <p:ext uri="{BB962C8B-B14F-4D97-AF65-F5344CB8AC3E}">
        <p14:creationId xmlns:p14="http://schemas.microsoft.com/office/powerpoint/2010/main" val="948945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1CBF1-4697-5D84-44E8-A1924FE198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9CEC9F0B-947D-7787-80EB-4EE9026C4C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A372540D-3177-7946-8166-8BEEE2FDC204}"/>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146C8935-2266-7731-C668-979A1E520B1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8B45ED2-DFED-A8EA-2725-56C9E1508424}"/>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19317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31E37-3A06-B93F-16E9-BA91FCD5B07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9C676FE-BDA9-C931-2BF3-65BAFDDEC3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314658B-8CD1-47A4-9C4D-B7A3711BB3A9}"/>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5739D09B-5AB3-7E77-E874-12186572316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8A3CF38-0343-A856-665F-5F0A53F074E1}"/>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327750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244C90-1FE4-A1C0-10F9-F0031107A4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0239D1F-B031-EC0A-20E5-DD503BF694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BC7A9C6-CB50-3E28-FC8F-0DB9FD543669}"/>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5E0E30A3-73FF-1073-8B8E-18332C9D51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03D088C-3446-65CE-F89D-FB9370432450}"/>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3128120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D6E96-CEF7-6CE2-FBA7-5CE68EFFB40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A9E9267-9EA0-B4B7-40B6-5C799B53CC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57961DE-2D5E-DE67-61D0-8C0C6EF20D05}"/>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141007CC-98FC-EF5C-C576-48EB0DE7E9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BE9E9B5-77FC-7140-4C11-F86147441DCC}"/>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364291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DAAC6-5A22-6E42-7964-FD47ADCF40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1B888F6E-5596-8966-646B-6F24979ACF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0F0E0-FF91-205C-4A06-C643757A1251}"/>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E6585926-7FBD-2981-E166-F564FA862B5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A9593C6-6177-3D60-59D6-028C13327C19}"/>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393966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3E78-73A6-2BEC-0EF2-479A99906D5B}"/>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80FAD31-BEA4-1C60-3CE6-EE20434F54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9BFD7CC-4B40-E909-1D5B-17A23A8322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4ECCD445-1B7C-F565-9EA5-20E3936EC587}"/>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6" name="Footer Placeholder 5">
            <a:extLst>
              <a:ext uri="{FF2B5EF4-FFF2-40B4-BE49-F238E27FC236}">
                <a16:creationId xmlns:a16="http://schemas.microsoft.com/office/drawing/2014/main" id="{6D5CE1AA-3DFB-939A-A63F-991FA266DF3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3EF5A80-5419-1641-220D-63A0386241FB}"/>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2471265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AE1C1-25AF-B2F1-E93C-34695A5CE66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9C8CA94-084C-9825-90BD-7A02A5C083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8DBE96D-265A-91F7-98C0-FF90C5B00B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A2131802-8469-3AEA-05C1-359B431C05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805786-962A-94A5-478E-D88919481C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F20084DD-B6C1-DDAA-14A6-E2C2935615D8}"/>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8" name="Footer Placeholder 7">
            <a:extLst>
              <a:ext uri="{FF2B5EF4-FFF2-40B4-BE49-F238E27FC236}">
                <a16:creationId xmlns:a16="http://schemas.microsoft.com/office/drawing/2014/main" id="{86BBF571-8DBD-9E8B-6282-47BA36EA92C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9DBA4768-B1E0-0AAE-BC69-DCB22A0CB888}"/>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1208406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CC2BF-C97D-B001-D20E-BA4D4549BE6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0D5C255-E87E-B311-52F8-0CAEF5D3F623}"/>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4" name="Footer Placeholder 3">
            <a:extLst>
              <a:ext uri="{FF2B5EF4-FFF2-40B4-BE49-F238E27FC236}">
                <a16:creationId xmlns:a16="http://schemas.microsoft.com/office/drawing/2014/main" id="{C407E86E-0453-5593-8447-55793376F261}"/>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5789CEA6-88A8-D438-8B97-A84C17679DDE}"/>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2354542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C42D73-D990-3CE1-7582-0CF8E340E421}"/>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3" name="Footer Placeholder 2">
            <a:extLst>
              <a:ext uri="{FF2B5EF4-FFF2-40B4-BE49-F238E27FC236}">
                <a16:creationId xmlns:a16="http://schemas.microsoft.com/office/drawing/2014/main" id="{8829B935-75F6-B10D-3204-DE12413B56B3}"/>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EE8ED28-DF56-50CC-DB0B-CCB9EA504565}"/>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3699496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0E5FE-11C4-D188-D558-CBFB5AE9F1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23786D4-233C-A408-1310-57C6F344B1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DF9A330-B2AD-2110-B93C-C16E00204E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66B782-12B1-F7E5-8586-BFB05DAA75C7}"/>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6" name="Footer Placeholder 5">
            <a:extLst>
              <a:ext uri="{FF2B5EF4-FFF2-40B4-BE49-F238E27FC236}">
                <a16:creationId xmlns:a16="http://schemas.microsoft.com/office/drawing/2014/main" id="{DF34DDE3-A26E-0A42-B114-E687BD923E9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030899C-DBA6-8994-18DF-9C1C1A98D94B}"/>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2730271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EBA40-7BB6-7917-E80B-96FCCFCF07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BD914AC-3EBC-1F7F-D7A9-F633004F3B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73F93C2C-04B0-47FA-3B33-94C67989DA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85DF51-AE8F-15C8-1EB0-6FA0D82FDBC1}"/>
              </a:ext>
            </a:extLst>
          </p:cNvPr>
          <p:cNvSpPr>
            <a:spLocks noGrp="1"/>
          </p:cNvSpPr>
          <p:nvPr>
            <p:ph type="dt" sz="half" idx="10"/>
          </p:nvPr>
        </p:nvSpPr>
        <p:spPr/>
        <p:txBody>
          <a:bodyPr/>
          <a:lstStyle/>
          <a:p>
            <a:fld id="{FF0CEB54-F66E-4D56-AAA9-DC0DA798B8B6}" type="datetimeFigureOut">
              <a:rPr lang="en-AU" smtClean="0"/>
              <a:t>6/02/2026</a:t>
            </a:fld>
            <a:endParaRPr lang="en-AU"/>
          </a:p>
        </p:txBody>
      </p:sp>
      <p:sp>
        <p:nvSpPr>
          <p:cNvPr id="6" name="Footer Placeholder 5">
            <a:extLst>
              <a:ext uri="{FF2B5EF4-FFF2-40B4-BE49-F238E27FC236}">
                <a16:creationId xmlns:a16="http://schemas.microsoft.com/office/drawing/2014/main" id="{CF7DAAD2-1666-0A40-D2FD-C95BA159DA9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56E8260-A29F-6A52-0FE7-2B73422DA927}"/>
              </a:ext>
            </a:extLst>
          </p:cNvPr>
          <p:cNvSpPr>
            <a:spLocks noGrp="1"/>
          </p:cNvSpPr>
          <p:nvPr>
            <p:ph type="sldNum" sz="quarter" idx="12"/>
          </p:nvPr>
        </p:nvSpPr>
        <p:spPr/>
        <p:txBody>
          <a:bodyPr/>
          <a:lstStyle/>
          <a:p>
            <a:fld id="{0DCF585B-E3BB-4C47-AC34-15A69B47B3F4}" type="slidenum">
              <a:rPr lang="en-AU" smtClean="0"/>
              <a:t>‹#›</a:t>
            </a:fld>
            <a:endParaRPr lang="en-AU"/>
          </a:p>
        </p:txBody>
      </p:sp>
    </p:spTree>
    <p:extLst>
      <p:ext uri="{BB962C8B-B14F-4D97-AF65-F5344CB8AC3E}">
        <p14:creationId xmlns:p14="http://schemas.microsoft.com/office/powerpoint/2010/main" val="2537596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858564-1C0B-C12D-9784-0EB209FA0A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319EDA-E213-3C61-52DE-136F3F0A8E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270C472-E2C3-1368-A2E6-7FFD0F2CC8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0CEB54-F66E-4D56-AAA9-DC0DA798B8B6}" type="datetimeFigureOut">
              <a:rPr lang="en-AU" smtClean="0"/>
              <a:t>6/02/2026</a:t>
            </a:fld>
            <a:endParaRPr lang="en-AU"/>
          </a:p>
        </p:txBody>
      </p:sp>
      <p:sp>
        <p:nvSpPr>
          <p:cNvPr id="5" name="Footer Placeholder 4">
            <a:extLst>
              <a:ext uri="{FF2B5EF4-FFF2-40B4-BE49-F238E27FC236}">
                <a16:creationId xmlns:a16="http://schemas.microsoft.com/office/drawing/2014/main" id="{D3EF4A1B-2F1D-8DCF-B795-6E64C19971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C8D28834-653F-C1EA-34A4-77B060364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DCF585B-E3BB-4C47-AC34-15A69B47B3F4}" type="slidenum">
              <a:rPr lang="en-AU" smtClean="0"/>
              <a:t>‹#›</a:t>
            </a:fld>
            <a:endParaRPr lang="en-AU"/>
          </a:p>
        </p:txBody>
      </p:sp>
    </p:spTree>
    <p:extLst>
      <p:ext uri="{BB962C8B-B14F-4D97-AF65-F5344CB8AC3E}">
        <p14:creationId xmlns:p14="http://schemas.microsoft.com/office/powerpoint/2010/main" val="698671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5470E-88A9-B35D-8976-91A96769A394}"/>
            </a:ext>
          </a:extLst>
        </p:cNvPr>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9C44D7A-1F60-1AD8-95BD-85C42D0FFFB1}"/>
              </a:ext>
            </a:extLst>
          </p:cNvPr>
          <p:cNvPicPr>
            <a:picLocks noGrp="1" noChangeAspect="1"/>
          </p:cNvPicPr>
          <p:nvPr>
            <p:ph idx="1"/>
          </p:nvPr>
        </p:nvPicPr>
        <p:blipFill>
          <a:blip r:embed="rId2"/>
          <a:stretch>
            <a:fillRect/>
          </a:stretch>
        </p:blipFill>
        <p:spPr>
          <a:xfrm>
            <a:off x="2484779" y="1976533"/>
            <a:ext cx="6930145" cy="661563"/>
          </a:xfrm>
          <a:prstGeom prst="rect">
            <a:avLst/>
          </a:prstGeom>
        </p:spPr>
      </p:pic>
      <p:pic>
        <p:nvPicPr>
          <p:cNvPr id="4" name="Picture 3">
            <a:extLst>
              <a:ext uri="{FF2B5EF4-FFF2-40B4-BE49-F238E27FC236}">
                <a16:creationId xmlns:a16="http://schemas.microsoft.com/office/drawing/2014/main" id="{A30551C8-03A7-8BD6-4528-059B97CE93CE}"/>
              </a:ext>
            </a:extLst>
          </p:cNvPr>
          <p:cNvPicPr>
            <a:picLocks noChangeAspect="1"/>
          </p:cNvPicPr>
          <p:nvPr/>
        </p:nvPicPr>
        <p:blipFill>
          <a:blip r:embed="rId3"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
        <p:nvSpPr>
          <p:cNvPr id="5" name="Title 1">
            <a:extLst>
              <a:ext uri="{FF2B5EF4-FFF2-40B4-BE49-F238E27FC236}">
                <a16:creationId xmlns:a16="http://schemas.microsoft.com/office/drawing/2014/main" id="{A5A8701F-34B6-EA19-4455-3E3E17117457}"/>
              </a:ext>
            </a:extLst>
          </p:cNvPr>
          <p:cNvSpPr txBox="1">
            <a:spLocks/>
          </p:cNvSpPr>
          <p:nvPr/>
        </p:nvSpPr>
        <p:spPr>
          <a:xfrm>
            <a:off x="1109927" y="763651"/>
            <a:ext cx="10087897" cy="9817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b="1" dirty="0">
                <a:solidFill>
                  <a:srgbClr val="0A0A90"/>
                </a:solidFill>
              </a:rPr>
              <a:t>Top End Two Ways Service Inc.</a:t>
            </a:r>
          </a:p>
        </p:txBody>
      </p:sp>
      <p:pic>
        <p:nvPicPr>
          <p:cNvPr id="9" name="Picture 8">
            <a:extLst>
              <a:ext uri="{FF2B5EF4-FFF2-40B4-BE49-F238E27FC236}">
                <a16:creationId xmlns:a16="http://schemas.microsoft.com/office/drawing/2014/main" id="{6B5FE14D-911A-FF9B-28D6-202B93A1A0C2}"/>
              </a:ext>
            </a:extLst>
          </p:cNvPr>
          <p:cNvPicPr>
            <a:picLocks noChangeAspect="1"/>
          </p:cNvPicPr>
          <p:nvPr/>
        </p:nvPicPr>
        <p:blipFill>
          <a:blip r:embed="rId4"/>
          <a:stretch>
            <a:fillRect/>
          </a:stretch>
        </p:blipFill>
        <p:spPr>
          <a:xfrm>
            <a:off x="956836" y="2952683"/>
            <a:ext cx="10336690" cy="1347678"/>
          </a:xfrm>
          <a:prstGeom prst="rect">
            <a:avLst/>
          </a:prstGeom>
        </p:spPr>
      </p:pic>
      <p:sp>
        <p:nvSpPr>
          <p:cNvPr id="10" name="TextBox 9">
            <a:extLst>
              <a:ext uri="{FF2B5EF4-FFF2-40B4-BE49-F238E27FC236}">
                <a16:creationId xmlns:a16="http://schemas.microsoft.com/office/drawing/2014/main" id="{AE67A0CF-FEDF-5C22-84E7-54AF4FFE64FD}"/>
              </a:ext>
            </a:extLst>
          </p:cNvPr>
          <p:cNvSpPr txBox="1"/>
          <p:nvPr/>
        </p:nvSpPr>
        <p:spPr>
          <a:xfrm>
            <a:off x="956836" y="4458519"/>
            <a:ext cx="8261132" cy="2098267"/>
          </a:xfrm>
          <a:prstGeom prst="rect">
            <a:avLst/>
          </a:prstGeom>
          <a:noFill/>
        </p:spPr>
        <p:txBody>
          <a:bodyPr wrap="square">
            <a:spAutoFit/>
          </a:bodyPr>
          <a:lstStyle/>
          <a:p>
            <a:pPr algn="l">
              <a:lnSpc>
                <a:spcPct val="150000"/>
              </a:lnSpc>
              <a:buNone/>
            </a:pPr>
            <a:r>
              <a:rPr lang="en-AU" sz="3000" b="1" i="0" dirty="0">
                <a:solidFill>
                  <a:srgbClr val="002060"/>
                </a:solidFill>
                <a:effectLst/>
                <a:latin typeface="Figtree"/>
              </a:rPr>
              <a:t>Web: www.tetws.org.au</a:t>
            </a:r>
          </a:p>
          <a:p>
            <a:pPr algn="l">
              <a:lnSpc>
                <a:spcPct val="150000"/>
              </a:lnSpc>
              <a:buNone/>
            </a:pPr>
            <a:r>
              <a:rPr lang="en-AU" sz="3000" b="1" i="0" dirty="0">
                <a:solidFill>
                  <a:srgbClr val="002060"/>
                </a:solidFill>
                <a:effectLst/>
                <a:latin typeface="Figtree"/>
              </a:rPr>
              <a:t>Email: info@tetws.org.au</a:t>
            </a:r>
            <a:endParaRPr lang="en-AU" sz="3000" b="1" i="0" dirty="0">
              <a:solidFill>
                <a:srgbClr val="002060"/>
              </a:solidFill>
              <a:effectLst/>
              <a:latin typeface="-apple-system"/>
            </a:endParaRPr>
          </a:p>
          <a:p>
            <a:pPr algn="l">
              <a:lnSpc>
                <a:spcPct val="150000"/>
              </a:lnSpc>
              <a:buNone/>
            </a:pPr>
            <a:r>
              <a:rPr lang="en-AU" sz="3000" b="1" i="0" dirty="0">
                <a:solidFill>
                  <a:srgbClr val="002060"/>
                </a:solidFill>
                <a:effectLst/>
                <a:latin typeface="Figtree"/>
              </a:rPr>
              <a:t>Phone: 0461 359 485</a:t>
            </a:r>
            <a:endParaRPr lang="en-AU" sz="3000" b="1" i="0" dirty="0">
              <a:solidFill>
                <a:srgbClr val="002060"/>
              </a:solidFill>
              <a:effectLst/>
              <a:latin typeface="-apple-system"/>
            </a:endParaRPr>
          </a:p>
        </p:txBody>
      </p:sp>
      <p:pic>
        <p:nvPicPr>
          <p:cNvPr id="11" name="Picture 10">
            <a:extLst>
              <a:ext uri="{FF2B5EF4-FFF2-40B4-BE49-F238E27FC236}">
                <a16:creationId xmlns:a16="http://schemas.microsoft.com/office/drawing/2014/main" id="{69E713AE-FFCA-3EE3-68B4-8B6E8127C601}"/>
              </a:ext>
            </a:extLst>
          </p:cNvPr>
          <p:cNvPicPr>
            <a:picLocks noChangeAspect="1"/>
          </p:cNvPicPr>
          <p:nvPr/>
        </p:nvPicPr>
        <p:blipFill>
          <a:blip r:embed="rId5"/>
          <a:stretch>
            <a:fillRect/>
          </a:stretch>
        </p:blipFill>
        <p:spPr>
          <a:xfrm>
            <a:off x="221765" y="301214"/>
            <a:ext cx="2021230" cy="981740"/>
          </a:xfrm>
          <a:prstGeom prst="rect">
            <a:avLst/>
          </a:prstGeom>
        </p:spPr>
      </p:pic>
    </p:spTree>
    <p:extLst>
      <p:ext uri="{BB962C8B-B14F-4D97-AF65-F5344CB8AC3E}">
        <p14:creationId xmlns:p14="http://schemas.microsoft.com/office/powerpoint/2010/main" val="35699722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3F70AF-37B0-E481-2653-29F69650387D}"/>
              </a:ext>
            </a:extLst>
          </p:cNvPr>
          <p:cNvSpPr txBox="1"/>
          <p:nvPr/>
        </p:nvSpPr>
        <p:spPr>
          <a:xfrm>
            <a:off x="304801" y="1387575"/>
            <a:ext cx="5349766" cy="3943131"/>
          </a:xfrm>
          <a:prstGeom prst="rect">
            <a:avLst/>
          </a:prstGeom>
          <a:noFill/>
        </p:spPr>
        <p:txBody>
          <a:bodyPr wrap="square">
            <a:spAutoFit/>
          </a:bodyPr>
          <a:lstStyle/>
          <a:p>
            <a:pPr>
              <a:lnSpc>
                <a:spcPct val="115000"/>
              </a:lnSpc>
              <a:spcAft>
                <a:spcPts val="800"/>
              </a:spcAft>
            </a:pP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BASIC: No prerequisites</a:t>
            </a:r>
          </a:p>
          <a:p>
            <a:pPr>
              <a:lnSpc>
                <a:spcPct val="115000"/>
              </a:lnSpc>
              <a:spcAft>
                <a:spcPts val="800"/>
              </a:spcAft>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1 hour on your site</a:t>
            </a:r>
          </a:p>
          <a:p>
            <a:pPr>
              <a:lnSpc>
                <a:spcPct val="115000"/>
              </a:lnSpc>
              <a:spcAft>
                <a:spcPts val="800"/>
              </a:spcAft>
            </a:pP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sz="2000" b="1" kern="100" dirty="0">
                <a:effectLst/>
                <a:latin typeface="Aptos" panose="020B0004020202020204" pitchFamily="34" charset="0"/>
                <a:ea typeface="Aptos" panose="020B0004020202020204" pitchFamily="34" charset="0"/>
                <a:cs typeface="Times New Roman" panose="02020603050405020304" pitchFamily="18" charset="0"/>
              </a:rPr>
              <a:t>Learning outcomes:</a:t>
            </a: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What is self-care?</a:t>
            </a:r>
          </a:p>
          <a:p>
            <a:pPr marL="342900" lvl="0" indent="-342900">
              <a:lnSpc>
                <a:spcPct val="115000"/>
              </a:lnSpc>
              <a:spcAft>
                <a:spcPts val="800"/>
              </a:spcAft>
              <a:buFont typeface="Symbol" panose="05050102010706020507" pitchFamily="18" charset="2"/>
              <a:buChar char=""/>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What is a self-care plan?</a:t>
            </a:r>
          </a:p>
          <a:p>
            <a:pPr marL="342900" lvl="0" indent="-342900">
              <a:lnSpc>
                <a:spcPct val="115000"/>
              </a:lnSpc>
              <a:spcAft>
                <a:spcPts val="800"/>
              </a:spcAft>
              <a:buFont typeface="Symbol" panose="05050102010706020507" pitchFamily="18" charset="2"/>
              <a:buChar char=""/>
            </a:pPr>
            <a:r>
              <a:rPr lang="en-AU" sz="2000" kern="100" dirty="0">
                <a:latin typeface="Aptos" panose="020B0004020202020204" pitchFamily="34" charset="0"/>
                <a:ea typeface="Aptos" panose="020B0004020202020204" pitchFamily="34" charset="0"/>
                <a:cs typeface="Times New Roman" panose="02020603050405020304" pitchFamily="18" charset="0"/>
              </a:rPr>
              <a:t>Building self-care into your daily routine</a:t>
            </a:r>
          </a:p>
          <a:p>
            <a:pPr marL="342900" lvl="0" indent="-342900">
              <a:lnSpc>
                <a:spcPct val="115000"/>
              </a:lnSpc>
              <a:spcAft>
                <a:spcPts val="800"/>
              </a:spcAft>
              <a:buFont typeface="Symbol" panose="05050102010706020507" pitchFamily="18" charset="2"/>
              <a:buChar char=""/>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Self-care check-up</a:t>
            </a:r>
          </a:p>
        </p:txBody>
      </p:sp>
      <p:sp>
        <p:nvSpPr>
          <p:cNvPr id="2" name="TextBox 1">
            <a:extLst>
              <a:ext uri="{FF2B5EF4-FFF2-40B4-BE49-F238E27FC236}">
                <a16:creationId xmlns:a16="http://schemas.microsoft.com/office/drawing/2014/main" id="{0FE1A7B0-9270-5A65-E0CF-D59860A65444}"/>
              </a:ext>
            </a:extLst>
          </p:cNvPr>
          <p:cNvSpPr txBox="1"/>
          <p:nvPr/>
        </p:nvSpPr>
        <p:spPr>
          <a:xfrm>
            <a:off x="409904" y="451945"/>
            <a:ext cx="11477296" cy="954107"/>
          </a:xfrm>
          <a:prstGeom prst="rect">
            <a:avLst/>
          </a:prstGeom>
          <a:noFill/>
        </p:spPr>
        <p:txBody>
          <a:bodyPr wrap="square" rtlCol="0">
            <a:spAutoFit/>
          </a:bodyPr>
          <a:lstStyle/>
          <a:p>
            <a:r>
              <a:rPr lang="en-AU" sz="3800" b="1" dirty="0">
                <a:solidFill>
                  <a:srgbClr val="214296"/>
                </a:solidFill>
              </a:rPr>
              <a:t>Self-care – Safeguarding your staff to remain strong </a:t>
            </a:r>
          </a:p>
          <a:p>
            <a:endParaRPr lang="en-AU" dirty="0"/>
          </a:p>
        </p:txBody>
      </p:sp>
      <p:sp>
        <p:nvSpPr>
          <p:cNvPr id="3" name="TextBox 2">
            <a:extLst>
              <a:ext uri="{FF2B5EF4-FFF2-40B4-BE49-F238E27FC236}">
                <a16:creationId xmlns:a16="http://schemas.microsoft.com/office/drawing/2014/main" id="{1FB75944-DFB4-1EE9-D64C-14DE15116511}"/>
              </a:ext>
            </a:extLst>
          </p:cNvPr>
          <p:cNvSpPr txBox="1"/>
          <p:nvPr/>
        </p:nvSpPr>
        <p:spPr>
          <a:xfrm>
            <a:off x="5948856" y="1723696"/>
            <a:ext cx="6032938" cy="3970318"/>
          </a:xfrm>
          <a:prstGeom prst="rect">
            <a:avLst/>
          </a:prstGeom>
          <a:noFill/>
        </p:spPr>
        <p:txBody>
          <a:bodyPr wrap="square" rtlCol="0">
            <a:spAutoFit/>
          </a:bodyPr>
          <a:lstStyle/>
          <a:p>
            <a:r>
              <a:rPr lang="en-US" b="1" i="1" dirty="0">
                <a:solidFill>
                  <a:srgbClr val="0A0A90"/>
                </a:solidFill>
              </a:rPr>
              <a:t>Why Self-Care Matters</a:t>
            </a:r>
          </a:p>
          <a:p>
            <a:r>
              <a:rPr lang="en-US" i="1" dirty="0">
                <a:solidFill>
                  <a:srgbClr val="0A0A90"/>
                </a:solidFill>
              </a:rPr>
              <a:t>Staff in caring professions often put others’ needs first.</a:t>
            </a:r>
          </a:p>
          <a:p>
            <a:endParaRPr lang="en-US" i="1" dirty="0">
              <a:solidFill>
                <a:srgbClr val="0A0A90"/>
              </a:solidFill>
            </a:endParaRPr>
          </a:p>
          <a:p>
            <a:r>
              <a:rPr lang="en-US" i="1" dirty="0">
                <a:solidFill>
                  <a:srgbClr val="0A0A90"/>
                </a:solidFill>
              </a:rPr>
              <a:t>Without self-care, this can lead to </a:t>
            </a:r>
            <a:r>
              <a:rPr lang="en-US" b="1" i="1" dirty="0">
                <a:solidFill>
                  <a:srgbClr val="0A0A90"/>
                </a:solidFill>
              </a:rPr>
              <a:t>burnout, stress, and compassion fatigue</a:t>
            </a:r>
            <a:r>
              <a:rPr lang="en-US" i="1" dirty="0">
                <a:solidFill>
                  <a:srgbClr val="0A0A90"/>
                </a:solidFill>
              </a:rPr>
              <a:t>.</a:t>
            </a:r>
          </a:p>
          <a:p>
            <a:endParaRPr lang="en-US" i="1" dirty="0">
              <a:solidFill>
                <a:srgbClr val="0A0A90"/>
              </a:solidFill>
            </a:endParaRPr>
          </a:p>
          <a:p>
            <a:r>
              <a:rPr lang="en-US" i="1" dirty="0">
                <a:solidFill>
                  <a:srgbClr val="0A0A90"/>
                </a:solidFill>
              </a:rPr>
              <a:t>A workforce that looks after itself is </a:t>
            </a:r>
            <a:r>
              <a:rPr lang="en-US" b="1" i="1" dirty="0">
                <a:solidFill>
                  <a:srgbClr val="0A0A90"/>
                </a:solidFill>
              </a:rPr>
              <a:t>more resilient, compassionate, and effective</a:t>
            </a:r>
            <a:r>
              <a:rPr lang="en-US" i="1" dirty="0">
                <a:solidFill>
                  <a:srgbClr val="0A0A90"/>
                </a:solidFill>
              </a:rPr>
              <a:t>.</a:t>
            </a:r>
          </a:p>
          <a:p>
            <a:endParaRPr lang="en-US" b="1" i="1" dirty="0">
              <a:solidFill>
                <a:srgbClr val="0A0A90"/>
              </a:solidFill>
            </a:endParaRPr>
          </a:p>
          <a:p>
            <a:r>
              <a:rPr lang="en-US" b="1" i="1" dirty="0">
                <a:solidFill>
                  <a:srgbClr val="0A0A90"/>
                </a:solidFill>
              </a:rPr>
              <a:t>Role of Employers</a:t>
            </a:r>
          </a:p>
          <a:p>
            <a:r>
              <a:rPr lang="en-US" i="1" dirty="0">
                <a:solidFill>
                  <a:srgbClr val="0A0A90"/>
                </a:solidFill>
              </a:rPr>
              <a:t>Employers who prioritize staff well-being:</a:t>
            </a:r>
          </a:p>
          <a:p>
            <a:pPr marL="285750" indent="-285750">
              <a:buFont typeface="Arial" panose="020B0604020202020204" pitchFamily="34" charset="0"/>
              <a:buChar char="•"/>
            </a:pPr>
            <a:r>
              <a:rPr lang="en-US" i="1" dirty="0">
                <a:solidFill>
                  <a:srgbClr val="0A0A90"/>
                </a:solidFill>
              </a:rPr>
              <a:t>Foster a </a:t>
            </a:r>
            <a:r>
              <a:rPr lang="en-US" b="1" i="1" dirty="0">
                <a:solidFill>
                  <a:srgbClr val="0A0A90"/>
                </a:solidFill>
              </a:rPr>
              <a:t>happier, healthier workplace</a:t>
            </a:r>
            <a:r>
              <a:rPr lang="en-US" i="1" dirty="0">
                <a:solidFill>
                  <a:srgbClr val="0A0A90"/>
                </a:solidFill>
              </a:rPr>
              <a:t>.</a:t>
            </a:r>
          </a:p>
          <a:p>
            <a:pPr marL="285750" indent="-285750">
              <a:buFont typeface="Arial" panose="020B0604020202020204" pitchFamily="34" charset="0"/>
              <a:buChar char="•"/>
            </a:pPr>
            <a:r>
              <a:rPr lang="en-US" i="1" dirty="0">
                <a:solidFill>
                  <a:srgbClr val="0A0A90"/>
                </a:solidFill>
              </a:rPr>
              <a:t>Improve staff retention and morale.</a:t>
            </a:r>
          </a:p>
          <a:p>
            <a:pPr marL="285750" indent="-285750">
              <a:buFont typeface="Arial" panose="020B0604020202020204" pitchFamily="34" charset="0"/>
              <a:buChar char="•"/>
            </a:pPr>
            <a:r>
              <a:rPr lang="en-US" i="1" dirty="0">
                <a:solidFill>
                  <a:srgbClr val="0A0A90"/>
                </a:solidFill>
              </a:rPr>
              <a:t>Reduce stress-related absenteeism.</a:t>
            </a:r>
          </a:p>
        </p:txBody>
      </p:sp>
      <p:pic>
        <p:nvPicPr>
          <p:cNvPr id="4" name="Picture 3">
            <a:extLst>
              <a:ext uri="{FF2B5EF4-FFF2-40B4-BE49-F238E27FC236}">
                <a16:creationId xmlns:a16="http://schemas.microsoft.com/office/drawing/2014/main" id="{A4D00830-0E28-8099-7BD7-8B810A9E157C}"/>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1117270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BC559-76E0-A2CB-CC5D-C0B7B6EFFB40}"/>
              </a:ext>
            </a:extLst>
          </p:cNvPr>
          <p:cNvSpPr>
            <a:spLocks noGrp="1"/>
          </p:cNvSpPr>
          <p:nvPr>
            <p:ph type="title"/>
          </p:nvPr>
        </p:nvSpPr>
        <p:spPr>
          <a:xfrm>
            <a:off x="0" y="535937"/>
            <a:ext cx="11918022" cy="1325563"/>
          </a:xfrm>
        </p:spPr>
        <p:txBody>
          <a:bodyPr>
            <a:normAutofit fontScale="90000"/>
          </a:bodyPr>
          <a:lstStyle/>
          <a:p>
            <a:pPr algn="ctr">
              <a:lnSpc>
                <a:spcPct val="115000"/>
              </a:lnSpc>
              <a:spcAft>
                <a:spcPts val="800"/>
              </a:spcAft>
            </a:pPr>
            <a:r>
              <a:rPr lang="en-AU" sz="3100" b="1" dirty="0">
                <a:solidFill>
                  <a:srgbClr val="214296"/>
                </a:solidFill>
                <a:latin typeface="+mn-lt"/>
                <a:ea typeface="+mn-ea"/>
                <a:cs typeface="+mn-cs"/>
              </a:rPr>
              <a:t>First Nations DFSV Basics - Culturally Safe Training Opportunity for staff who support victim survivors of domestic, family and sexual violence</a:t>
            </a:r>
            <a:br>
              <a:rPr lang="en-AU" sz="4000" kern="100" dirty="0">
                <a:latin typeface="Aptos" panose="020B0004020202020204" pitchFamily="34" charset="0"/>
                <a:ea typeface="Aptos" panose="020B0004020202020204" pitchFamily="34" charset="0"/>
                <a:cs typeface="Times New Roman" panose="02020603050405020304" pitchFamily="18" charset="0"/>
              </a:rPr>
            </a:br>
            <a:endParaRPr lang="en-AU" dirty="0"/>
          </a:p>
        </p:txBody>
      </p:sp>
      <p:sp>
        <p:nvSpPr>
          <p:cNvPr id="4" name="Content Placeholder 3">
            <a:extLst>
              <a:ext uri="{FF2B5EF4-FFF2-40B4-BE49-F238E27FC236}">
                <a16:creationId xmlns:a16="http://schemas.microsoft.com/office/drawing/2014/main" id="{6FFB8E77-BE40-4CE3-D234-9E67E560FC60}"/>
              </a:ext>
            </a:extLst>
          </p:cNvPr>
          <p:cNvSpPr txBox="1">
            <a:spLocks noGrp="1"/>
          </p:cNvSpPr>
          <p:nvPr>
            <p:ph idx="1"/>
          </p:nvPr>
        </p:nvSpPr>
        <p:spPr>
          <a:xfrm>
            <a:off x="273978" y="1707466"/>
            <a:ext cx="4144767" cy="4614597"/>
          </a:xfrm>
          <a:prstGeom prst="rect">
            <a:avLst/>
          </a:prstGeom>
          <a:noFill/>
        </p:spPr>
        <p:txBody>
          <a:bodyPr wrap="square">
            <a:spAutoFit/>
          </a:bodyPr>
          <a:lstStyle/>
          <a:p>
            <a:pPr>
              <a:lnSpc>
                <a:spcPct val="115000"/>
              </a:lnSpc>
              <a:spcAft>
                <a:spcPts val="800"/>
              </a:spcAft>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BASIC: No prerequisites</a:t>
            </a:r>
          </a:p>
          <a:p>
            <a:pPr>
              <a:lnSpc>
                <a:spcPct val="115000"/>
              </a:lnSpc>
              <a:spcAft>
                <a:spcPts val="800"/>
              </a:spcAft>
            </a:pPr>
            <a:r>
              <a:rPr lang="en-AU" sz="2000" kern="100" dirty="0">
                <a:effectLst/>
                <a:latin typeface="Aptos" panose="020B0004020202020204" pitchFamily="34" charset="0"/>
                <a:ea typeface="Aptos" panose="020B0004020202020204" pitchFamily="34" charset="0"/>
                <a:cs typeface="Times New Roman" panose="02020603050405020304" pitchFamily="18" charset="0"/>
              </a:rPr>
              <a:t>7.5 hours on your site</a:t>
            </a:r>
          </a:p>
          <a:p>
            <a:pPr>
              <a:lnSpc>
                <a:spcPct val="115000"/>
              </a:lnSpc>
              <a:spcAft>
                <a:spcPts val="800"/>
              </a:spcAft>
            </a:pPr>
            <a:r>
              <a:rPr lang="en-AU" sz="2000" b="1" kern="100" dirty="0">
                <a:effectLst/>
                <a:latin typeface="Aptos" panose="020B0004020202020204" pitchFamily="34" charset="0"/>
                <a:ea typeface="Aptos" panose="020B0004020202020204" pitchFamily="34" charset="0"/>
                <a:cs typeface="Times New Roman" panose="02020603050405020304" pitchFamily="18" charset="0"/>
              </a:rPr>
              <a:t>Learning outcomes:</a:t>
            </a:r>
          </a:p>
          <a:p>
            <a:r>
              <a:rPr lang="en-US" sz="2000" dirty="0"/>
              <a:t>What DFSV is</a:t>
            </a:r>
          </a:p>
          <a:p>
            <a:r>
              <a:rPr lang="en-US" sz="2000" dirty="0"/>
              <a:t>Red flags and patterns</a:t>
            </a:r>
          </a:p>
          <a:p>
            <a:r>
              <a:rPr lang="en-US" sz="2000" dirty="0"/>
              <a:t>Power and control</a:t>
            </a:r>
          </a:p>
          <a:p>
            <a:r>
              <a:rPr lang="en-US" sz="2000" dirty="0"/>
              <a:t>Trauma impacts</a:t>
            </a:r>
          </a:p>
          <a:p>
            <a:r>
              <a:rPr lang="en-US" sz="2000" dirty="0"/>
              <a:t>Breaking the cycle</a:t>
            </a:r>
          </a:p>
          <a:p>
            <a:r>
              <a:rPr lang="en-US" sz="2000" dirty="0"/>
              <a:t>Self-care and support</a:t>
            </a:r>
          </a:p>
          <a:p>
            <a:pPr marL="0" indent="0">
              <a:lnSpc>
                <a:spcPct val="115000"/>
              </a:lnSpc>
              <a:spcAft>
                <a:spcPts val="800"/>
              </a:spcAft>
              <a:buNone/>
            </a:pPr>
            <a:endParaRPr lang="en-AU" sz="20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E51AAD00-DB51-1163-62FB-F5B47DBE56F1}"/>
              </a:ext>
            </a:extLst>
          </p:cNvPr>
          <p:cNvPicPr>
            <a:picLocks noChangeAspect="1"/>
          </p:cNvPicPr>
          <p:nvPr/>
        </p:nvPicPr>
        <p:blipFill>
          <a:blip r:embed="rId2"/>
          <a:stretch>
            <a:fillRect/>
          </a:stretch>
        </p:blipFill>
        <p:spPr>
          <a:xfrm>
            <a:off x="10214049" y="5167051"/>
            <a:ext cx="1688738" cy="1414395"/>
          </a:xfrm>
          <a:prstGeom prst="rect">
            <a:avLst/>
          </a:prstGeom>
        </p:spPr>
      </p:pic>
      <p:sp>
        <p:nvSpPr>
          <p:cNvPr id="7" name="TextBox 6">
            <a:extLst>
              <a:ext uri="{FF2B5EF4-FFF2-40B4-BE49-F238E27FC236}">
                <a16:creationId xmlns:a16="http://schemas.microsoft.com/office/drawing/2014/main" id="{BCF8C170-382A-25C1-D6F5-3D9E23F83C4E}"/>
              </a:ext>
            </a:extLst>
          </p:cNvPr>
          <p:cNvSpPr txBox="1"/>
          <p:nvPr/>
        </p:nvSpPr>
        <p:spPr>
          <a:xfrm>
            <a:off x="3749639" y="1313612"/>
            <a:ext cx="8047235" cy="4935903"/>
          </a:xfrm>
          <a:prstGeom prst="rect">
            <a:avLst/>
          </a:prstGeom>
          <a:noFill/>
        </p:spPr>
        <p:txBody>
          <a:bodyPr wrap="square">
            <a:spAutoFit/>
          </a:bodyPr>
          <a:lstStyle/>
          <a:p>
            <a:pPr>
              <a:lnSpc>
                <a:spcPct val="115000"/>
              </a:lnSpc>
              <a:spcAft>
                <a:spcPts val="800"/>
              </a:spcAft>
              <a:buNone/>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pPr>
            <a:r>
              <a:rPr lang="en-AU" i="1" dirty="0">
                <a:solidFill>
                  <a:srgbClr val="0A0A90"/>
                </a:solidFill>
              </a:rPr>
              <a:t>This training is designed for:</a:t>
            </a:r>
          </a:p>
          <a:p>
            <a:pPr marL="342900" lvl="0" indent="-342900">
              <a:lnSpc>
                <a:spcPct val="115000"/>
              </a:lnSpc>
              <a:spcAft>
                <a:spcPts val="800"/>
              </a:spcAft>
              <a:buSzPts val="1000"/>
              <a:buFont typeface="Symbol" panose="05050102010706020507" pitchFamily="18" charset="2"/>
              <a:buChar char=""/>
              <a:tabLst>
                <a:tab pos="457200" algn="l"/>
              </a:tabLst>
            </a:pPr>
            <a:r>
              <a:rPr lang="en-AU" i="1" dirty="0">
                <a:solidFill>
                  <a:srgbClr val="0A0A90"/>
                </a:solidFill>
              </a:rPr>
              <a:t>First Nations staff</a:t>
            </a:r>
          </a:p>
          <a:p>
            <a:pPr marL="342900" lvl="0" indent="-342900">
              <a:lnSpc>
                <a:spcPct val="115000"/>
              </a:lnSpc>
              <a:spcAft>
                <a:spcPts val="800"/>
              </a:spcAft>
              <a:buSzPts val="1000"/>
              <a:buFont typeface="Symbol" panose="05050102010706020507" pitchFamily="18" charset="2"/>
              <a:buChar char=""/>
              <a:tabLst>
                <a:tab pos="457200" algn="l"/>
              </a:tabLst>
            </a:pPr>
            <a:r>
              <a:rPr lang="en-AU" i="1" dirty="0">
                <a:solidFill>
                  <a:srgbClr val="0A0A90"/>
                </a:solidFill>
              </a:rPr>
              <a:t>Workers from non-English speaking backgrounds</a:t>
            </a:r>
          </a:p>
          <a:p>
            <a:pPr marL="342900" lvl="0" indent="-342900">
              <a:lnSpc>
                <a:spcPct val="115000"/>
              </a:lnSpc>
              <a:spcAft>
                <a:spcPts val="800"/>
              </a:spcAft>
              <a:buSzPts val="1000"/>
              <a:buFont typeface="Symbol" panose="05050102010706020507" pitchFamily="18" charset="2"/>
              <a:buChar char=""/>
              <a:tabLst>
                <a:tab pos="457200" algn="l"/>
              </a:tabLst>
            </a:pPr>
            <a:r>
              <a:rPr lang="en-AU" i="1" dirty="0">
                <a:solidFill>
                  <a:srgbClr val="0A0A90"/>
                </a:solidFill>
              </a:rPr>
              <a:t>Non-Indigenous staff particularly supervisors of Indigenous staff</a:t>
            </a:r>
          </a:p>
          <a:p>
            <a:pPr>
              <a:lnSpc>
                <a:spcPct val="115000"/>
              </a:lnSpc>
              <a:spcAft>
                <a:spcPts val="800"/>
              </a:spcAft>
              <a:buNone/>
            </a:pPr>
            <a:r>
              <a:rPr lang="en-AU" i="1" dirty="0">
                <a:solidFill>
                  <a:srgbClr val="0A0A90"/>
                </a:solidFill>
              </a:rPr>
              <a:t> The program provides a culturally safe space that empowers First Nations participants to draw on their knowledge and lived experiences. Together, participants will develop a clear framework of what safety, support, and healing can look like in their communities.</a:t>
            </a:r>
          </a:p>
          <a:p>
            <a:pPr>
              <a:lnSpc>
                <a:spcPct val="115000"/>
              </a:lnSpc>
              <a:spcAft>
                <a:spcPts val="800"/>
              </a:spcAft>
              <a:buNone/>
            </a:pPr>
            <a:r>
              <a:rPr lang="en-AU" i="1" dirty="0">
                <a:solidFill>
                  <a:srgbClr val="0A0A90"/>
                </a:solidFill>
              </a:rPr>
              <a:t>By the end of the training, participants will have practical tools and culturally grounded strategies to better identify and support victim survivors of domestic and family violence.</a:t>
            </a:r>
          </a:p>
          <a:p>
            <a:pPr>
              <a:lnSpc>
                <a:spcPct val="115000"/>
              </a:lnSpc>
              <a:spcAft>
                <a:spcPts val="800"/>
              </a:spcAft>
              <a:buNone/>
            </a:pPr>
            <a:r>
              <a:rPr lang="en-AU" i="1" dirty="0">
                <a:solidFill>
                  <a:srgbClr val="0A0A90"/>
                </a:solidFill>
              </a:rPr>
              <a:t>Attending this session meets the prerequisites to attend RAMF training.</a:t>
            </a:r>
          </a:p>
        </p:txBody>
      </p:sp>
    </p:spTree>
    <p:extLst>
      <p:ext uri="{BB962C8B-B14F-4D97-AF65-F5344CB8AC3E}">
        <p14:creationId xmlns:p14="http://schemas.microsoft.com/office/powerpoint/2010/main" val="2815651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D7C2E-0457-CCDF-0E95-4DF49DA9153F}"/>
              </a:ext>
            </a:extLst>
          </p:cNvPr>
          <p:cNvSpPr>
            <a:spLocks noGrp="1"/>
          </p:cNvSpPr>
          <p:nvPr>
            <p:ph type="title"/>
          </p:nvPr>
        </p:nvSpPr>
        <p:spPr/>
        <p:txBody>
          <a:bodyPr/>
          <a:lstStyle/>
          <a:p>
            <a:r>
              <a:rPr lang="en-US" b="1" dirty="0">
                <a:solidFill>
                  <a:srgbClr val="0027A4"/>
                </a:solidFill>
              </a:rPr>
              <a:t>An Employer’s Obligations to Employees Experiencing Domestic Violence</a:t>
            </a:r>
            <a:endParaRPr lang="en-AU" dirty="0"/>
          </a:p>
        </p:txBody>
      </p:sp>
      <p:pic>
        <p:nvPicPr>
          <p:cNvPr id="4" name="Content Placeholder 3">
            <a:extLst>
              <a:ext uri="{FF2B5EF4-FFF2-40B4-BE49-F238E27FC236}">
                <a16:creationId xmlns:a16="http://schemas.microsoft.com/office/drawing/2014/main" id="{02AFF38F-A930-60D1-60ED-5EE9C6B40058}"/>
              </a:ext>
            </a:extLst>
          </p:cNvPr>
          <p:cNvPicPr>
            <a:picLocks noGrp="1" noChangeAspect="1"/>
          </p:cNvPicPr>
          <p:nvPr>
            <p:ph idx="1"/>
          </p:nvPr>
        </p:nvPicPr>
        <p:blipFill>
          <a:blip r:embed="rId2"/>
          <a:stretch>
            <a:fillRect/>
          </a:stretch>
        </p:blipFill>
        <p:spPr>
          <a:xfrm>
            <a:off x="10378436" y="5246186"/>
            <a:ext cx="1688738" cy="1414395"/>
          </a:xfrm>
          <a:prstGeom prst="rect">
            <a:avLst/>
          </a:prstGeom>
        </p:spPr>
      </p:pic>
      <p:sp>
        <p:nvSpPr>
          <p:cNvPr id="6" name="TextBox 5">
            <a:extLst>
              <a:ext uri="{FF2B5EF4-FFF2-40B4-BE49-F238E27FC236}">
                <a16:creationId xmlns:a16="http://schemas.microsoft.com/office/drawing/2014/main" id="{12902A7E-0B5A-77EA-C8D3-E35DFCE42D2A}"/>
              </a:ext>
            </a:extLst>
          </p:cNvPr>
          <p:cNvSpPr txBox="1"/>
          <p:nvPr/>
        </p:nvSpPr>
        <p:spPr>
          <a:xfrm>
            <a:off x="572784" y="1548871"/>
            <a:ext cx="4893068" cy="4855753"/>
          </a:xfrm>
          <a:prstGeom prst="rect">
            <a:avLst/>
          </a:prstGeom>
          <a:noFill/>
        </p:spPr>
        <p:txBody>
          <a:bodyPr wrap="square">
            <a:spAutoFit/>
          </a:bodyPr>
          <a:lstStyle/>
          <a:p>
            <a:pPr lvl="0">
              <a:lnSpc>
                <a:spcPct val="115000"/>
              </a:lnSpc>
            </a:pPr>
            <a:endPar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kern="100" dirty="0">
                <a:latin typeface="Aptos" panose="020B0004020202020204" pitchFamily="34" charset="0"/>
                <a:ea typeface="Aptos" panose="020B0004020202020204" pitchFamily="34" charset="0"/>
                <a:cs typeface="Times New Roman" panose="02020603050405020304" pitchFamily="18" charset="0"/>
              </a:rPr>
              <a:t>BASIC: No prerequisites</a:t>
            </a:r>
          </a:p>
          <a:p>
            <a:pPr>
              <a:lnSpc>
                <a:spcPct val="115000"/>
              </a:lnSpc>
              <a:spcAft>
                <a:spcPts val="800"/>
              </a:spcAft>
            </a:pPr>
            <a:r>
              <a:rPr lang="en-AU" kern="100" dirty="0">
                <a:latin typeface="Aptos" panose="020B0004020202020204" pitchFamily="34" charset="0"/>
                <a:ea typeface="Aptos" panose="020B0004020202020204" pitchFamily="34" charset="0"/>
                <a:cs typeface="Times New Roman" panose="02020603050405020304" pitchFamily="18" charset="0"/>
              </a:rPr>
              <a:t>2 hours on your site</a:t>
            </a:r>
          </a:p>
          <a:p>
            <a:pPr lvl="0">
              <a:lnSpc>
                <a:spcPct val="115000"/>
              </a:lnSpc>
            </a:pPr>
            <a:endPar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endParaRPr>
          </a:p>
          <a:p>
            <a:pPr lvl="0">
              <a:lnSpc>
                <a:spcPct val="150000"/>
              </a:lnSpc>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Learning Outcomes:</a:t>
            </a:r>
          </a:p>
          <a:p>
            <a:pPr marL="342900" lvl="0" indent="-342900">
              <a:lnSpc>
                <a:spcPct val="150000"/>
              </a:lnSpc>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What are the legal obligations?</a:t>
            </a:r>
          </a:p>
          <a:p>
            <a:pPr marL="342900" lvl="0" indent="-342900">
              <a:lnSpc>
                <a:spcPct val="150000"/>
              </a:lnSpc>
              <a:buFont typeface="Symbol" panose="05050102010706020507" pitchFamily="18" charset="2"/>
              <a:buChar char=""/>
            </a:pPr>
            <a:r>
              <a:rPr lang="en-AU" sz="1800"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Who do they apply to?</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What is domestic and family violence?</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What are the signs of DFV?</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How DFV affects the workplace</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What supports are available?</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50000"/>
              </a:lnSpc>
              <a:spcAft>
                <a:spcPts val="800"/>
              </a:spcAft>
              <a:buFont typeface="Symbol" panose="05050102010706020507" pitchFamily="18" charset="2"/>
              <a:buChar char=""/>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Developing a workplace policy</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25559B30-FCDB-A480-8971-EC4521D8B98B}"/>
              </a:ext>
            </a:extLst>
          </p:cNvPr>
          <p:cNvSpPr txBox="1"/>
          <p:nvPr/>
        </p:nvSpPr>
        <p:spPr>
          <a:xfrm>
            <a:off x="5596847" y="2268107"/>
            <a:ext cx="5406775" cy="2129878"/>
          </a:xfrm>
          <a:prstGeom prst="rect">
            <a:avLst/>
          </a:prstGeom>
          <a:noFill/>
        </p:spPr>
        <p:txBody>
          <a:bodyPr wrap="square">
            <a:spAutoFit/>
          </a:bodyPr>
          <a:lstStyle/>
          <a:p>
            <a:pPr>
              <a:lnSpc>
                <a:spcPct val="150000"/>
              </a:lnSpc>
            </a:pPr>
            <a:r>
              <a:rPr lang="en-US" b="1" i="1" dirty="0">
                <a:solidFill>
                  <a:srgbClr val="0A0A90"/>
                </a:solidFill>
              </a:rPr>
              <a:t>All employers in Australia have a proactive duty to create a safe system of work for their employees broadly. This means eliminating, as far as reasonably practical, the risk of harm or injury in the workplace. This extends to domestic violence</a:t>
            </a:r>
            <a:endParaRPr lang="en-AU" b="1" i="1" dirty="0">
              <a:solidFill>
                <a:srgbClr val="0A0A90"/>
              </a:solidFill>
            </a:endParaRPr>
          </a:p>
        </p:txBody>
      </p:sp>
    </p:spTree>
    <p:extLst>
      <p:ext uri="{BB962C8B-B14F-4D97-AF65-F5344CB8AC3E}">
        <p14:creationId xmlns:p14="http://schemas.microsoft.com/office/powerpoint/2010/main" val="4261947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906DE-CEFC-7A9D-69FB-A0BACDF1A4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85C27D-E752-B0C0-AB9A-5960E45DE43F}"/>
              </a:ext>
            </a:extLst>
          </p:cNvPr>
          <p:cNvSpPr>
            <a:spLocks noGrp="1"/>
          </p:cNvSpPr>
          <p:nvPr>
            <p:ph type="title"/>
          </p:nvPr>
        </p:nvSpPr>
        <p:spPr/>
        <p:txBody>
          <a:bodyPr/>
          <a:lstStyle/>
          <a:p>
            <a:r>
              <a:rPr lang="en-US" b="1" dirty="0">
                <a:solidFill>
                  <a:srgbClr val="0027A4"/>
                </a:solidFill>
              </a:rPr>
              <a:t>What about you? Vicarious Trauma and Self-care</a:t>
            </a:r>
            <a:endParaRPr lang="en-AU" dirty="0"/>
          </a:p>
        </p:txBody>
      </p:sp>
      <p:pic>
        <p:nvPicPr>
          <p:cNvPr id="4" name="Content Placeholder 3">
            <a:extLst>
              <a:ext uri="{FF2B5EF4-FFF2-40B4-BE49-F238E27FC236}">
                <a16:creationId xmlns:a16="http://schemas.microsoft.com/office/drawing/2014/main" id="{C91DEB12-BEE2-7114-FEEE-59F7DA523767}"/>
              </a:ext>
            </a:extLst>
          </p:cNvPr>
          <p:cNvPicPr>
            <a:picLocks noGrp="1" noChangeAspect="1"/>
          </p:cNvPicPr>
          <p:nvPr>
            <p:ph idx="1"/>
          </p:nvPr>
        </p:nvPicPr>
        <p:blipFill>
          <a:blip r:embed="rId2"/>
          <a:stretch>
            <a:fillRect/>
          </a:stretch>
        </p:blipFill>
        <p:spPr>
          <a:xfrm>
            <a:off x="10378436" y="5246186"/>
            <a:ext cx="1688738" cy="1414395"/>
          </a:xfrm>
          <a:prstGeom prst="rect">
            <a:avLst/>
          </a:prstGeom>
        </p:spPr>
      </p:pic>
      <p:sp>
        <p:nvSpPr>
          <p:cNvPr id="6" name="TextBox 5">
            <a:extLst>
              <a:ext uri="{FF2B5EF4-FFF2-40B4-BE49-F238E27FC236}">
                <a16:creationId xmlns:a16="http://schemas.microsoft.com/office/drawing/2014/main" id="{7D649CB3-D07B-F43A-6ADB-409CA82A94A8}"/>
              </a:ext>
            </a:extLst>
          </p:cNvPr>
          <p:cNvSpPr txBox="1"/>
          <p:nvPr/>
        </p:nvSpPr>
        <p:spPr>
          <a:xfrm>
            <a:off x="572784" y="1548871"/>
            <a:ext cx="4893068" cy="4440255"/>
          </a:xfrm>
          <a:prstGeom prst="rect">
            <a:avLst/>
          </a:prstGeom>
          <a:noFill/>
        </p:spPr>
        <p:txBody>
          <a:bodyPr wrap="square">
            <a:spAutoFit/>
          </a:bodyPr>
          <a:lstStyle/>
          <a:p>
            <a:pPr lvl="0">
              <a:lnSpc>
                <a:spcPct val="115000"/>
              </a:lnSpc>
            </a:pPr>
            <a:endPar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kern="100" dirty="0">
                <a:latin typeface="Aptos" panose="020B0004020202020204" pitchFamily="34" charset="0"/>
                <a:ea typeface="Aptos" panose="020B0004020202020204" pitchFamily="34" charset="0"/>
                <a:cs typeface="Times New Roman" panose="02020603050405020304" pitchFamily="18" charset="0"/>
              </a:rPr>
              <a:t>BASIC: No prerequisites</a:t>
            </a:r>
          </a:p>
          <a:p>
            <a:pPr>
              <a:lnSpc>
                <a:spcPct val="115000"/>
              </a:lnSpc>
              <a:spcAft>
                <a:spcPts val="800"/>
              </a:spcAft>
            </a:pPr>
            <a:r>
              <a:rPr lang="en-AU" kern="100" dirty="0">
                <a:latin typeface="Aptos" panose="020B0004020202020204" pitchFamily="34" charset="0"/>
                <a:ea typeface="Aptos" panose="020B0004020202020204" pitchFamily="34" charset="0"/>
                <a:cs typeface="Times New Roman" panose="02020603050405020304" pitchFamily="18" charset="0"/>
              </a:rPr>
              <a:t>2 hours on your site</a:t>
            </a:r>
          </a:p>
          <a:p>
            <a:pPr lvl="0">
              <a:lnSpc>
                <a:spcPct val="115000"/>
              </a:lnSpc>
            </a:pPr>
            <a:endPar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endParaRPr>
          </a:p>
          <a:p>
            <a:pPr lvl="0">
              <a:lnSpc>
                <a:spcPct val="150000"/>
              </a:lnSpc>
            </a:pPr>
            <a:r>
              <a:rPr lang="en-AU"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Learning Outcomes:</a:t>
            </a:r>
          </a:p>
          <a:p>
            <a:pPr marL="342900" lvl="0" indent="-342900">
              <a:lnSpc>
                <a:spcPct val="150000"/>
              </a:lnSpc>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The biology of trauma</a:t>
            </a:r>
          </a:p>
          <a:p>
            <a:pPr marL="342900" lvl="0" indent="-342900">
              <a:lnSpc>
                <a:spcPct val="150000"/>
              </a:lnSpc>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What is vicarious trauma?</a:t>
            </a:r>
          </a:p>
          <a:p>
            <a:pPr marL="342900" lvl="0" indent="-342900">
              <a:lnSpc>
                <a:spcPct val="150000"/>
              </a:lnSpc>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Do you have vicarious trauma?</a:t>
            </a:r>
          </a:p>
          <a:p>
            <a:pPr marL="342900" lvl="0" indent="-342900">
              <a:lnSpc>
                <a:spcPct val="150000"/>
              </a:lnSpc>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How to address vicarious trauma</a:t>
            </a:r>
          </a:p>
          <a:p>
            <a:pPr marL="342900" lvl="0" indent="-342900">
              <a:lnSpc>
                <a:spcPct val="150000"/>
              </a:lnSpc>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What is self-care?</a:t>
            </a:r>
          </a:p>
          <a:p>
            <a:pPr marL="342900" lvl="0" indent="-342900">
              <a:lnSpc>
                <a:spcPct val="150000"/>
              </a:lnSpc>
              <a:spcAft>
                <a:spcPts val="800"/>
              </a:spcAft>
              <a:buFont typeface="Symbol" panose="05050102010706020507" pitchFamily="18" charset="2"/>
              <a:buChar char=""/>
            </a:pPr>
            <a:r>
              <a:rPr lang="en-AU" kern="100" dirty="0">
                <a:latin typeface="Aptos" panose="020B0004020202020204" pitchFamily="34" charset="0"/>
                <a:ea typeface="Aptos" panose="020B0004020202020204" pitchFamily="34" charset="0"/>
                <a:cs typeface="Times New Roman" panose="02020603050405020304" pitchFamily="18" charset="0"/>
              </a:rPr>
              <a:t>What is a self-care plan?</a:t>
            </a:r>
          </a:p>
        </p:txBody>
      </p:sp>
      <p:sp>
        <p:nvSpPr>
          <p:cNvPr id="8" name="TextBox 7">
            <a:extLst>
              <a:ext uri="{FF2B5EF4-FFF2-40B4-BE49-F238E27FC236}">
                <a16:creationId xmlns:a16="http://schemas.microsoft.com/office/drawing/2014/main" id="{E7C095D8-DE33-4BAA-D945-2EE1BCF81CFF}"/>
              </a:ext>
            </a:extLst>
          </p:cNvPr>
          <p:cNvSpPr txBox="1"/>
          <p:nvPr/>
        </p:nvSpPr>
        <p:spPr>
          <a:xfrm>
            <a:off x="5329718" y="1457563"/>
            <a:ext cx="6024081" cy="4207370"/>
          </a:xfrm>
          <a:prstGeom prst="rect">
            <a:avLst/>
          </a:prstGeom>
          <a:noFill/>
        </p:spPr>
        <p:txBody>
          <a:bodyPr wrap="square">
            <a:spAutoFit/>
          </a:bodyPr>
          <a:lstStyle/>
          <a:p>
            <a:pPr>
              <a:lnSpc>
                <a:spcPct val="150000"/>
              </a:lnSpc>
            </a:pPr>
            <a:r>
              <a:rPr lang="en-US" b="1" i="1" dirty="0">
                <a:solidFill>
                  <a:srgbClr val="0A0A90"/>
                </a:solidFill>
              </a:rPr>
              <a:t>Vicarious trauma and self-care training helps staff understand how ongoing exposure to others’ distress can affect their own wellbeing, both professionally and personally. It builds awareness of early warning signs, strengthens coping strategies, and </a:t>
            </a:r>
            <a:r>
              <a:rPr lang="en-US" b="1" i="1" dirty="0" err="1">
                <a:solidFill>
                  <a:srgbClr val="0A0A90"/>
                </a:solidFill>
              </a:rPr>
              <a:t>normalises</a:t>
            </a:r>
            <a:r>
              <a:rPr lang="en-US" b="1" i="1" dirty="0">
                <a:solidFill>
                  <a:srgbClr val="0A0A90"/>
                </a:solidFill>
              </a:rPr>
              <a:t> looking after mental and emotional health as part of good practice. By doing this training, staff are better equipped to stay resilient, maintain healthy boundaries, and continue providing safe, compassionate, and effective support without burnout.</a:t>
            </a:r>
            <a:endParaRPr lang="en-AU" b="1" i="1" dirty="0">
              <a:solidFill>
                <a:srgbClr val="0A0A90"/>
              </a:solidFill>
            </a:endParaRPr>
          </a:p>
        </p:txBody>
      </p:sp>
    </p:spTree>
    <p:extLst>
      <p:ext uri="{BB962C8B-B14F-4D97-AF65-F5344CB8AC3E}">
        <p14:creationId xmlns:p14="http://schemas.microsoft.com/office/powerpoint/2010/main" val="533963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FF8C8-43B6-0A26-F308-F81489176916}"/>
              </a:ext>
            </a:extLst>
          </p:cNvPr>
          <p:cNvSpPr>
            <a:spLocks noGrp="1"/>
          </p:cNvSpPr>
          <p:nvPr>
            <p:ph type="title"/>
          </p:nvPr>
        </p:nvSpPr>
        <p:spPr/>
        <p:txBody>
          <a:bodyPr/>
          <a:lstStyle/>
          <a:p>
            <a:endParaRPr lang="en-AU"/>
          </a:p>
        </p:txBody>
      </p:sp>
      <p:pic>
        <p:nvPicPr>
          <p:cNvPr id="4" name="Content Placeholder 3">
            <a:extLst>
              <a:ext uri="{FF2B5EF4-FFF2-40B4-BE49-F238E27FC236}">
                <a16:creationId xmlns:a16="http://schemas.microsoft.com/office/drawing/2014/main" id="{BF9B594E-A469-2C7A-246D-DC108C02E1F0}"/>
              </a:ext>
            </a:extLst>
          </p:cNvPr>
          <p:cNvPicPr>
            <a:picLocks noGrp="1" noChangeAspect="1"/>
          </p:cNvPicPr>
          <p:nvPr>
            <p:ph idx="1"/>
          </p:nvPr>
        </p:nvPicPr>
        <p:blipFill>
          <a:blip r:embed="rId2"/>
          <a:stretch>
            <a:fillRect/>
          </a:stretch>
        </p:blipFill>
        <p:spPr>
          <a:xfrm>
            <a:off x="10327065" y="5256460"/>
            <a:ext cx="1688738" cy="1414395"/>
          </a:xfrm>
          <a:prstGeom prst="rect">
            <a:avLst/>
          </a:prstGeom>
        </p:spPr>
      </p:pic>
    </p:spTree>
    <p:extLst>
      <p:ext uri="{BB962C8B-B14F-4D97-AF65-F5344CB8AC3E}">
        <p14:creationId xmlns:p14="http://schemas.microsoft.com/office/powerpoint/2010/main" val="153642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B25B6-DDA5-E3F5-C2ED-D5DC4B712F67}"/>
              </a:ext>
            </a:extLst>
          </p:cNvPr>
          <p:cNvSpPr>
            <a:spLocks noGrp="1"/>
          </p:cNvSpPr>
          <p:nvPr>
            <p:ph type="title"/>
          </p:nvPr>
        </p:nvSpPr>
        <p:spPr/>
        <p:txBody>
          <a:bodyPr/>
          <a:lstStyle/>
          <a:p>
            <a:endParaRPr lang="en-AU"/>
          </a:p>
        </p:txBody>
      </p:sp>
      <p:pic>
        <p:nvPicPr>
          <p:cNvPr id="4" name="Content Placeholder 3">
            <a:extLst>
              <a:ext uri="{FF2B5EF4-FFF2-40B4-BE49-F238E27FC236}">
                <a16:creationId xmlns:a16="http://schemas.microsoft.com/office/drawing/2014/main" id="{3AF65C6E-4600-6888-B646-C7D7CCEBF0CB}"/>
              </a:ext>
            </a:extLst>
          </p:cNvPr>
          <p:cNvPicPr>
            <a:picLocks noGrp="1" noChangeAspect="1"/>
          </p:cNvPicPr>
          <p:nvPr>
            <p:ph idx="1"/>
          </p:nvPr>
        </p:nvPicPr>
        <p:blipFill>
          <a:blip r:embed="rId2"/>
          <a:stretch>
            <a:fillRect/>
          </a:stretch>
        </p:blipFill>
        <p:spPr>
          <a:xfrm>
            <a:off x="10296243" y="5277009"/>
            <a:ext cx="1688738" cy="1414395"/>
          </a:xfrm>
          <a:prstGeom prst="rect">
            <a:avLst/>
          </a:prstGeom>
        </p:spPr>
      </p:pic>
    </p:spTree>
    <p:extLst>
      <p:ext uri="{BB962C8B-B14F-4D97-AF65-F5344CB8AC3E}">
        <p14:creationId xmlns:p14="http://schemas.microsoft.com/office/powerpoint/2010/main" val="2140780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9A91F-B0B8-EBB9-2123-7420682CC58E}"/>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2800BDB9-97E1-2A8F-BA7A-DF2D69EE23F6}"/>
              </a:ext>
            </a:extLst>
          </p:cNvPr>
          <p:cNvSpPr>
            <a:spLocks noGrp="1"/>
          </p:cNvSpPr>
          <p:nvPr>
            <p:ph idx="1"/>
          </p:nvPr>
        </p:nvSpPr>
        <p:spPr/>
        <p:txBody>
          <a:bodyPr/>
          <a:lstStyle/>
          <a:p>
            <a:endParaRPr lang="en-AU"/>
          </a:p>
        </p:txBody>
      </p:sp>
      <p:pic>
        <p:nvPicPr>
          <p:cNvPr id="4" name="Picture 3">
            <a:extLst>
              <a:ext uri="{FF2B5EF4-FFF2-40B4-BE49-F238E27FC236}">
                <a16:creationId xmlns:a16="http://schemas.microsoft.com/office/drawing/2014/main" id="{57546CF2-344E-D6A9-6FC1-71AC74371AB4}"/>
              </a:ext>
            </a:extLst>
          </p:cNvPr>
          <p:cNvPicPr>
            <a:picLocks noChangeAspect="1"/>
          </p:cNvPicPr>
          <p:nvPr/>
        </p:nvPicPr>
        <p:blipFill>
          <a:blip r:embed="rId3"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
        <p:nvSpPr>
          <p:cNvPr id="5" name="TextBox 4">
            <a:extLst>
              <a:ext uri="{FF2B5EF4-FFF2-40B4-BE49-F238E27FC236}">
                <a16:creationId xmlns:a16="http://schemas.microsoft.com/office/drawing/2014/main" id="{279A1E4B-67C4-6C70-C17B-0F37F01F0D86}"/>
              </a:ext>
            </a:extLst>
          </p:cNvPr>
          <p:cNvSpPr txBox="1"/>
          <p:nvPr/>
        </p:nvSpPr>
        <p:spPr>
          <a:xfrm>
            <a:off x="987972" y="3075729"/>
            <a:ext cx="8261132" cy="3101234"/>
          </a:xfrm>
          <a:prstGeom prst="rect">
            <a:avLst/>
          </a:prstGeom>
          <a:noFill/>
        </p:spPr>
        <p:txBody>
          <a:bodyPr wrap="square">
            <a:spAutoFit/>
          </a:bodyPr>
          <a:lstStyle/>
          <a:p>
            <a:pPr algn="l">
              <a:lnSpc>
                <a:spcPct val="150000"/>
              </a:lnSpc>
              <a:buNone/>
            </a:pPr>
            <a:r>
              <a:rPr lang="en-AU" sz="4500" b="1" i="0" dirty="0">
                <a:solidFill>
                  <a:srgbClr val="002060"/>
                </a:solidFill>
                <a:effectLst/>
                <a:latin typeface="Figtree"/>
              </a:rPr>
              <a:t>Web: www.tetws.org.au</a:t>
            </a:r>
          </a:p>
          <a:p>
            <a:pPr algn="l">
              <a:lnSpc>
                <a:spcPct val="150000"/>
              </a:lnSpc>
              <a:buNone/>
            </a:pPr>
            <a:r>
              <a:rPr lang="en-AU" sz="4500" b="1" i="0" dirty="0">
                <a:solidFill>
                  <a:srgbClr val="002060"/>
                </a:solidFill>
                <a:effectLst/>
                <a:latin typeface="Figtree"/>
              </a:rPr>
              <a:t>Email: info@tetws.org.au</a:t>
            </a:r>
            <a:endParaRPr lang="en-AU" sz="4500" b="1" i="0" dirty="0">
              <a:solidFill>
                <a:srgbClr val="002060"/>
              </a:solidFill>
              <a:effectLst/>
              <a:latin typeface="-apple-system"/>
            </a:endParaRPr>
          </a:p>
          <a:p>
            <a:pPr algn="l">
              <a:lnSpc>
                <a:spcPct val="150000"/>
              </a:lnSpc>
              <a:buNone/>
            </a:pPr>
            <a:r>
              <a:rPr lang="en-AU" sz="4500" b="1" i="0" dirty="0">
                <a:solidFill>
                  <a:srgbClr val="002060"/>
                </a:solidFill>
                <a:effectLst/>
                <a:latin typeface="Figtree"/>
              </a:rPr>
              <a:t>Phone: 0461 359 485</a:t>
            </a:r>
            <a:endParaRPr lang="en-AU" sz="4500" b="1" i="0" dirty="0">
              <a:solidFill>
                <a:srgbClr val="002060"/>
              </a:solidFill>
              <a:effectLst/>
              <a:latin typeface="-apple-system"/>
            </a:endParaRPr>
          </a:p>
        </p:txBody>
      </p:sp>
      <p:pic>
        <p:nvPicPr>
          <p:cNvPr id="6" name="Picture 5">
            <a:extLst>
              <a:ext uri="{FF2B5EF4-FFF2-40B4-BE49-F238E27FC236}">
                <a16:creationId xmlns:a16="http://schemas.microsoft.com/office/drawing/2014/main" id="{DBD5BBB3-04A3-2B0A-10D5-92884876CD26}"/>
              </a:ext>
            </a:extLst>
          </p:cNvPr>
          <p:cNvPicPr>
            <a:picLocks noChangeAspect="1"/>
          </p:cNvPicPr>
          <p:nvPr/>
        </p:nvPicPr>
        <p:blipFill>
          <a:blip r:embed="rId4"/>
          <a:stretch>
            <a:fillRect/>
          </a:stretch>
        </p:blipFill>
        <p:spPr>
          <a:xfrm>
            <a:off x="3080578" y="462456"/>
            <a:ext cx="4795799" cy="2329388"/>
          </a:xfrm>
          <a:prstGeom prst="rect">
            <a:avLst/>
          </a:prstGeom>
        </p:spPr>
      </p:pic>
    </p:spTree>
    <p:extLst>
      <p:ext uri="{BB962C8B-B14F-4D97-AF65-F5344CB8AC3E}">
        <p14:creationId xmlns:p14="http://schemas.microsoft.com/office/powerpoint/2010/main" val="208383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44E36E81-A4A6-826E-CCD5-C47951F7D9AF}"/>
              </a:ext>
            </a:extLst>
          </p:cNvPr>
          <p:cNvPicPr>
            <a:picLocks noGrp="1" noChangeAspect="1"/>
          </p:cNvPicPr>
          <p:nvPr>
            <p:ph idx="1"/>
          </p:nvPr>
        </p:nvPicPr>
        <p:blipFill>
          <a:blip r:embed="rId2"/>
          <a:stretch>
            <a:fillRect/>
          </a:stretch>
        </p:blipFill>
        <p:spPr>
          <a:xfrm>
            <a:off x="2484779" y="1976533"/>
            <a:ext cx="6930145" cy="661563"/>
          </a:xfrm>
          <a:prstGeom prst="rect">
            <a:avLst/>
          </a:prstGeom>
        </p:spPr>
      </p:pic>
      <p:pic>
        <p:nvPicPr>
          <p:cNvPr id="4" name="Picture 3">
            <a:extLst>
              <a:ext uri="{FF2B5EF4-FFF2-40B4-BE49-F238E27FC236}">
                <a16:creationId xmlns:a16="http://schemas.microsoft.com/office/drawing/2014/main" id="{4388C357-6071-0384-2899-FC714310761A}"/>
              </a:ext>
            </a:extLst>
          </p:cNvPr>
          <p:cNvPicPr>
            <a:picLocks noChangeAspect="1"/>
          </p:cNvPicPr>
          <p:nvPr/>
        </p:nvPicPr>
        <p:blipFill>
          <a:blip r:embed="rId3"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
        <p:nvSpPr>
          <p:cNvPr id="5" name="Title 1">
            <a:extLst>
              <a:ext uri="{FF2B5EF4-FFF2-40B4-BE49-F238E27FC236}">
                <a16:creationId xmlns:a16="http://schemas.microsoft.com/office/drawing/2014/main" id="{B637C19F-215B-1F1E-622E-980E8D62CF1F}"/>
              </a:ext>
            </a:extLst>
          </p:cNvPr>
          <p:cNvSpPr txBox="1">
            <a:spLocks/>
          </p:cNvSpPr>
          <p:nvPr/>
        </p:nvSpPr>
        <p:spPr>
          <a:xfrm>
            <a:off x="1109927" y="763651"/>
            <a:ext cx="10087897" cy="9817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AU" b="1" dirty="0">
                <a:solidFill>
                  <a:srgbClr val="0A0A90"/>
                </a:solidFill>
              </a:rPr>
              <a:t>Top End Two Ways Service Inc.</a:t>
            </a:r>
          </a:p>
        </p:txBody>
      </p:sp>
      <p:pic>
        <p:nvPicPr>
          <p:cNvPr id="9" name="Picture 8">
            <a:extLst>
              <a:ext uri="{FF2B5EF4-FFF2-40B4-BE49-F238E27FC236}">
                <a16:creationId xmlns:a16="http://schemas.microsoft.com/office/drawing/2014/main" id="{A391EAC0-08D8-B5ED-F5D8-E904C26AD178}"/>
              </a:ext>
            </a:extLst>
          </p:cNvPr>
          <p:cNvPicPr>
            <a:picLocks noChangeAspect="1"/>
          </p:cNvPicPr>
          <p:nvPr/>
        </p:nvPicPr>
        <p:blipFill>
          <a:blip r:embed="rId4"/>
          <a:stretch>
            <a:fillRect/>
          </a:stretch>
        </p:blipFill>
        <p:spPr>
          <a:xfrm>
            <a:off x="956836" y="2952683"/>
            <a:ext cx="10336690" cy="1347678"/>
          </a:xfrm>
          <a:prstGeom prst="rect">
            <a:avLst/>
          </a:prstGeom>
        </p:spPr>
      </p:pic>
      <p:sp>
        <p:nvSpPr>
          <p:cNvPr id="10" name="TextBox 9">
            <a:extLst>
              <a:ext uri="{FF2B5EF4-FFF2-40B4-BE49-F238E27FC236}">
                <a16:creationId xmlns:a16="http://schemas.microsoft.com/office/drawing/2014/main" id="{93D8550C-DD59-D752-30D9-87B3506223D7}"/>
              </a:ext>
            </a:extLst>
          </p:cNvPr>
          <p:cNvSpPr txBox="1"/>
          <p:nvPr/>
        </p:nvSpPr>
        <p:spPr>
          <a:xfrm>
            <a:off x="956836" y="4458519"/>
            <a:ext cx="8261132" cy="2098267"/>
          </a:xfrm>
          <a:prstGeom prst="rect">
            <a:avLst/>
          </a:prstGeom>
          <a:noFill/>
        </p:spPr>
        <p:txBody>
          <a:bodyPr wrap="square">
            <a:spAutoFit/>
          </a:bodyPr>
          <a:lstStyle/>
          <a:p>
            <a:pPr algn="l">
              <a:lnSpc>
                <a:spcPct val="150000"/>
              </a:lnSpc>
              <a:buNone/>
            </a:pPr>
            <a:r>
              <a:rPr lang="en-AU" sz="3000" b="1" i="0" dirty="0">
                <a:solidFill>
                  <a:srgbClr val="002060"/>
                </a:solidFill>
                <a:effectLst/>
                <a:latin typeface="Figtree"/>
              </a:rPr>
              <a:t>Web: www.tetws.org.au</a:t>
            </a:r>
          </a:p>
          <a:p>
            <a:pPr algn="l">
              <a:lnSpc>
                <a:spcPct val="150000"/>
              </a:lnSpc>
              <a:buNone/>
            </a:pPr>
            <a:r>
              <a:rPr lang="en-AU" sz="3000" b="1" i="0" dirty="0">
                <a:solidFill>
                  <a:srgbClr val="002060"/>
                </a:solidFill>
                <a:effectLst/>
                <a:latin typeface="Figtree"/>
              </a:rPr>
              <a:t>Email: info@tetws.org.au</a:t>
            </a:r>
            <a:endParaRPr lang="en-AU" sz="3000" b="1" i="0" dirty="0">
              <a:solidFill>
                <a:srgbClr val="002060"/>
              </a:solidFill>
              <a:effectLst/>
              <a:latin typeface="-apple-system"/>
            </a:endParaRPr>
          </a:p>
          <a:p>
            <a:pPr algn="l">
              <a:lnSpc>
                <a:spcPct val="150000"/>
              </a:lnSpc>
              <a:buNone/>
            </a:pPr>
            <a:r>
              <a:rPr lang="en-AU" sz="3000" b="1" i="0" dirty="0">
                <a:solidFill>
                  <a:srgbClr val="002060"/>
                </a:solidFill>
                <a:effectLst/>
                <a:latin typeface="Figtree"/>
              </a:rPr>
              <a:t>Phone: 0461 359 485</a:t>
            </a:r>
            <a:endParaRPr lang="en-AU" sz="3000" b="1" i="0" dirty="0">
              <a:solidFill>
                <a:srgbClr val="002060"/>
              </a:solidFill>
              <a:effectLst/>
              <a:latin typeface="-apple-system"/>
            </a:endParaRPr>
          </a:p>
        </p:txBody>
      </p:sp>
      <p:pic>
        <p:nvPicPr>
          <p:cNvPr id="11" name="Picture 10">
            <a:extLst>
              <a:ext uri="{FF2B5EF4-FFF2-40B4-BE49-F238E27FC236}">
                <a16:creationId xmlns:a16="http://schemas.microsoft.com/office/drawing/2014/main" id="{290DD46A-9064-5151-60FF-AA13D43A9189}"/>
              </a:ext>
            </a:extLst>
          </p:cNvPr>
          <p:cNvPicPr>
            <a:picLocks noChangeAspect="1"/>
          </p:cNvPicPr>
          <p:nvPr/>
        </p:nvPicPr>
        <p:blipFill>
          <a:blip r:embed="rId5"/>
          <a:stretch>
            <a:fillRect/>
          </a:stretch>
        </p:blipFill>
        <p:spPr>
          <a:xfrm>
            <a:off x="221765" y="301214"/>
            <a:ext cx="2021230" cy="981740"/>
          </a:xfrm>
          <a:prstGeom prst="rect">
            <a:avLst/>
          </a:prstGeom>
        </p:spPr>
      </p:pic>
    </p:spTree>
    <p:extLst>
      <p:ext uri="{BB962C8B-B14F-4D97-AF65-F5344CB8AC3E}">
        <p14:creationId xmlns:p14="http://schemas.microsoft.com/office/powerpoint/2010/main" val="4078790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E83A7-36F7-D86D-E911-755AD5A43B07}"/>
              </a:ext>
            </a:extLst>
          </p:cNvPr>
          <p:cNvSpPr>
            <a:spLocks noGrp="1"/>
          </p:cNvSpPr>
          <p:nvPr>
            <p:ph type="ctrTitle"/>
          </p:nvPr>
        </p:nvSpPr>
        <p:spPr>
          <a:xfrm>
            <a:off x="1109927" y="763651"/>
            <a:ext cx="10087897" cy="981740"/>
          </a:xfrm>
        </p:spPr>
        <p:txBody>
          <a:bodyPr/>
          <a:lstStyle/>
          <a:p>
            <a:r>
              <a:rPr lang="en-AU" b="1" dirty="0">
                <a:solidFill>
                  <a:srgbClr val="0A0A90"/>
                </a:solidFill>
              </a:rPr>
              <a:t>Top End Two Ways Service Inc.</a:t>
            </a:r>
          </a:p>
        </p:txBody>
      </p:sp>
      <p:sp>
        <p:nvSpPr>
          <p:cNvPr id="3" name="Subtitle 2">
            <a:extLst>
              <a:ext uri="{FF2B5EF4-FFF2-40B4-BE49-F238E27FC236}">
                <a16:creationId xmlns:a16="http://schemas.microsoft.com/office/drawing/2014/main" id="{678837B3-866F-835A-2AF7-D1E93773D94D}"/>
              </a:ext>
            </a:extLst>
          </p:cNvPr>
          <p:cNvSpPr>
            <a:spLocks noGrp="1"/>
          </p:cNvSpPr>
          <p:nvPr>
            <p:ph type="subTitle" idx="1"/>
          </p:nvPr>
        </p:nvSpPr>
        <p:spPr>
          <a:xfrm>
            <a:off x="1172989" y="2522555"/>
            <a:ext cx="9144000" cy="527510"/>
          </a:xfrm>
        </p:spPr>
        <p:txBody>
          <a:bodyPr>
            <a:noAutofit/>
          </a:bodyPr>
          <a:lstStyle/>
          <a:p>
            <a:r>
              <a:rPr lang="en-AU" sz="3500" b="1" dirty="0">
                <a:solidFill>
                  <a:srgbClr val="0A0A90"/>
                </a:solidFill>
              </a:rPr>
              <a:t>Training menu</a:t>
            </a:r>
          </a:p>
          <a:p>
            <a:endParaRPr lang="en-AU" sz="3500" b="1" dirty="0">
              <a:solidFill>
                <a:srgbClr val="0A0A90"/>
              </a:solidFill>
            </a:endParaRPr>
          </a:p>
        </p:txBody>
      </p:sp>
      <p:pic>
        <p:nvPicPr>
          <p:cNvPr id="4" name="Picture 3">
            <a:extLst>
              <a:ext uri="{FF2B5EF4-FFF2-40B4-BE49-F238E27FC236}">
                <a16:creationId xmlns:a16="http://schemas.microsoft.com/office/drawing/2014/main" id="{1D75FED1-4D06-8A27-43C7-B33B6071938B}"/>
              </a:ext>
            </a:extLst>
          </p:cNvPr>
          <p:cNvPicPr>
            <a:picLocks noChangeAspect="1"/>
          </p:cNvPicPr>
          <p:nvPr/>
        </p:nvPicPr>
        <p:blipFill>
          <a:blip r:embed="rId2"/>
          <a:stretch>
            <a:fillRect/>
          </a:stretch>
        </p:blipFill>
        <p:spPr>
          <a:xfrm>
            <a:off x="7504386" y="3912497"/>
            <a:ext cx="4492046" cy="2181851"/>
          </a:xfrm>
          <a:prstGeom prst="rect">
            <a:avLst/>
          </a:prstGeom>
        </p:spPr>
      </p:pic>
      <p:sp>
        <p:nvSpPr>
          <p:cNvPr id="6" name="TextBox 5">
            <a:extLst>
              <a:ext uri="{FF2B5EF4-FFF2-40B4-BE49-F238E27FC236}">
                <a16:creationId xmlns:a16="http://schemas.microsoft.com/office/drawing/2014/main" id="{3C581147-427F-9327-E2EF-7E60FA7D1B7B}"/>
              </a:ext>
            </a:extLst>
          </p:cNvPr>
          <p:cNvSpPr txBox="1"/>
          <p:nvPr/>
        </p:nvSpPr>
        <p:spPr>
          <a:xfrm>
            <a:off x="525517" y="5644553"/>
            <a:ext cx="6096000" cy="923330"/>
          </a:xfrm>
          <a:prstGeom prst="rect">
            <a:avLst/>
          </a:prstGeom>
          <a:noFill/>
        </p:spPr>
        <p:txBody>
          <a:bodyPr wrap="square">
            <a:spAutoFit/>
          </a:bodyPr>
          <a:lstStyle/>
          <a:p>
            <a:pPr algn="l">
              <a:buNone/>
            </a:pPr>
            <a:r>
              <a:rPr lang="en-AU" b="1" i="0" dirty="0">
                <a:solidFill>
                  <a:srgbClr val="002060"/>
                </a:solidFill>
                <a:effectLst/>
                <a:latin typeface="Figtree"/>
              </a:rPr>
              <a:t>Web: www.tetws.org.au</a:t>
            </a:r>
          </a:p>
          <a:p>
            <a:pPr algn="l">
              <a:buNone/>
            </a:pPr>
            <a:r>
              <a:rPr lang="en-AU" b="1" i="0" dirty="0">
                <a:solidFill>
                  <a:srgbClr val="002060"/>
                </a:solidFill>
                <a:effectLst/>
                <a:latin typeface="Figtree"/>
              </a:rPr>
              <a:t>Email: info@tetws.org.au</a:t>
            </a:r>
            <a:endParaRPr lang="en-AU" b="1" i="0" dirty="0">
              <a:solidFill>
                <a:srgbClr val="002060"/>
              </a:solidFill>
              <a:effectLst/>
              <a:latin typeface="-apple-system"/>
            </a:endParaRPr>
          </a:p>
          <a:p>
            <a:pPr algn="l">
              <a:buNone/>
            </a:pPr>
            <a:r>
              <a:rPr lang="en-AU" b="1" i="0" dirty="0">
                <a:solidFill>
                  <a:srgbClr val="002060"/>
                </a:solidFill>
                <a:effectLst/>
                <a:latin typeface="Figtree"/>
              </a:rPr>
              <a:t>Phone: 0461 359 485</a:t>
            </a:r>
            <a:endParaRPr lang="en-AU" b="1" i="0" dirty="0">
              <a:solidFill>
                <a:srgbClr val="002060"/>
              </a:solidFill>
              <a:effectLst/>
              <a:latin typeface="-apple-system"/>
            </a:endParaRPr>
          </a:p>
        </p:txBody>
      </p:sp>
      <p:sp>
        <p:nvSpPr>
          <p:cNvPr id="7" name="TextBox 6">
            <a:extLst>
              <a:ext uri="{FF2B5EF4-FFF2-40B4-BE49-F238E27FC236}">
                <a16:creationId xmlns:a16="http://schemas.microsoft.com/office/drawing/2014/main" id="{1E746B58-2474-1E9E-5469-B8790C23F878}"/>
              </a:ext>
            </a:extLst>
          </p:cNvPr>
          <p:cNvSpPr txBox="1"/>
          <p:nvPr/>
        </p:nvSpPr>
        <p:spPr>
          <a:xfrm>
            <a:off x="651641" y="5049734"/>
            <a:ext cx="2858814" cy="369332"/>
          </a:xfrm>
          <a:prstGeom prst="rect">
            <a:avLst/>
          </a:prstGeom>
          <a:noFill/>
        </p:spPr>
        <p:txBody>
          <a:bodyPr wrap="square" rtlCol="0">
            <a:spAutoFit/>
          </a:bodyPr>
          <a:lstStyle/>
          <a:p>
            <a:r>
              <a:rPr lang="en-AU" b="1">
                <a:solidFill>
                  <a:srgbClr val="0A0A90"/>
                </a:solidFill>
              </a:rPr>
              <a:t>August 2025</a:t>
            </a:r>
            <a:endParaRPr lang="en-AU" b="1" dirty="0">
              <a:solidFill>
                <a:srgbClr val="0A0A90"/>
              </a:solidFill>
            </a:endParaRPr>
          </a:p>
        </p:txBody>
      </p:sp>
    </p:spTree>
    <p:extLst>
      <p:ext uri="{BB962C8B-B14F-4D97-AF65-F5344CB8AC3E}">
        <p14:creationId xmlns:p14="http://schemas.microsoft.com/office/powerpoint/2010/main" val="254492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C7CC4-8756-8124-63B6-F5B46CDE8204}"/>
              </a:ext>
            </a:extLst>
          </p:cNvPr>
          <p:cNvSpPr>
            <a:spLocks noGrp="1"/>
          </p:cNvSpPr>
          <p:nvPr>
            <p:ph type="title"/>
          </p:nvPr>
        </p:nvSpPr>
        <p:spPr>
          <a:xfrm>
            <a:off x="598714" y="114354"/>
            <a:ext cx="10515600" cy="1325563"/>
          </a:xfrm>
        </p:spPr>
        <p:txBody>
          <a:bodyPr/>
          <a:lstStyle/>
          <a:p>
            <a:pPr algn="ctr"/>
            <a:r>
              <a:rPr lang="en-AU" b="1" dirty="0">
                <a:solidFill>
                  <a:srgbClr val="0A0A90"/>
                </a:solidFill>
              </a:rPr>
              <a:t>TETWS Training Fees</a:t>
            </a:r>
          </a:p>
        </p:txBody>
      </p:sp>
      <p:sp>
        <p:nvSpPr>
          <p:cNvPr id="3" name="Content Placeholder 2">
            <a:extLst>
              <a:ext uri="{FF2B5EF4-FFF2-40B4-BE49-F238E27FC236}">
                <a16:creationId xmlns:a16="http://schemas.microsoft.com/office/drawing/2014/main" id="{647DEBBF-9655-A232-298B-8C45BC2D02F2}"/>
              </a:ext>
            </a:extLst>
          </p:cNvPr>
          <p:cNvSpPr>
            <a:spLocks noGrp="1"/>
          </p:cNvSpPr>
          <p:nvPr>
            <p:ph idx="1"/>
          </p:nvPr>
        </p:nvSpPr>
        <p:spPr>
          <a:xfrm>
            <a:off x="359229" y="1219200"/>
            <a:ext cx="11419114" cy="1632857"/>
          </a:xfrm>
        </p:spPr>
        <p:txBody>
          <a:bodyPr>
            <a:normAutofit fontScale="62500" lnSpcReduction="20000"/>
          </a:bodyPr>
          <a:lstStyle/>
          <a:p>
            <a:pPr marL="0" indent="0">
              <a:lnSpc>
                <a:spcPct val="120000"/>
              </a:lnSpc>
              <a:buNone/>
            </a:pPr>
            <a:r>
              <a:rPr lang="en-US" dirty="0"/>
              <a:t>TETWS is </a:t>
            </a:r>
            <a:r>
              <a:rPr lang="en-US" sz="3500" dirty="0"/>
              <a:t>committed to providing valuable training at a reasonable cost. Our fees include the engagement of cultural guides to </a:t>
            </a:r>
            <a:r>
              <a:rPr lang="en-US" sz="3500" dirty="0" err="1"/>
              <a:t>maximise</a:t>
            </a:r>
            <a:r>
              <a:rPr lang="en-US" sz="3500" dirty="0"/>
              <a:t> the cultural security of all education sessions.</a:t>
            </a:r>
          </a:p>
          <a:p>
            <a:pPr marL="0" indent="0">
              <a:lnSpc>
                <a:spcPct val="120000"/>
              </a:lnSpc>
              <a:buNone/>
            </a:pPr>
            <a:r>
              <a:rPr lang="en-US" sz="3500" dirty="0"/>
              <a:t>Fees are based on the provision of an appropriate training venue, IT and the maximum participant numbers specified for each session.</a:t>
            </a:r>
          </a:p>
          <a:p>
            <a:pPr marL="0" indent="0">
              <a:buNone/>
            </a:pPr>
            <a:endParaRPr lang="en-AU" dirty="0"/>
          </a:p>
        </p:txBody>
      </p:sp>
      <p:sp>
        <p:nvSpPr>
          <p:cNvPr id="18" name="TextBox 17">
            <a:extLst>
              <a:ext uri="{FF2B5EF4-FFF2-40B4-BE49-F238E27FC236}">
                <a16:creationId xmlns:a16="http://schemas.microsoft.com/office/drawing/2014/main" id="{7D76767C-4834-6B15-5254-818612742270}"/>
              </a:ext>
            </a:extLst>
          </p:cNvPr>
          <p:cNvSpPr txBox="1"/>
          <p:nvPr/>
        </p:nvSpPr>
        <p:spPr>
          <a:xfrm>
            <a:off x="359229" y="2698649"/>
            <a:ext cx="4278086" cy="467885"/>
          </a:xfrm>
          <a:prstGeom prst="rect">
            <a:avLst/>
          </a:prstGeom>
          <a:noFill/>
        </p:spPr>
        <p:txBody>
          <a:bodyPr wrap="square" rtlCol="0">
            <a:spAutoFit/>
          </a:bodyPr>
          <a:lstStyle/>
          <a:p>
            <a:pPr>
              <a:lnSpc>
                <a:spcPct val="150000"/>
              </a:lnSpc>
            </a:pPr>
            <a:r>
              <a:rPr lang="en-US" b="1" dirty="0"/>
              <a:t>Government and For-Profit Companies</a:t>
            </a:r>
          </a:p>
        </p:txBody>
      </p:sp>
      <p:sp>
        <p:nvSpPr>
          <p:cNvPr id="19" name="TextBox 18">
            <a:extLst>
              <a:ext uri="{FF2B5EF4-FFF2-40B4-BE49-F238E27FC236}">
                <a16:creationId xmlns:a16="http://schemas.microsoft.com/office/drawing/2014/main" id="{05E6C57D-9541-6A06-AC94-36C9A312E335}"/>
              </a:ext>
            </a:extLst>
          </p:cNvPr>
          <p:cNvSpPr txBox="1"/>
          <p:nvPr/>
        </p:nvSpPr>
        <p:spPr>
          <a:xfrm>
            <a:off x="6180083" y="2733934"/>
            <a:ext cx="4789714" cy="467885"/>
          </a:xfrm>
          <a:prstGeom prst="rect">
            <a:avLst/>
          </a:prstGeom>
          <a:noFill/>
        </p:spPr>
        <p:txBody>
          <a:bodyPr wrap="square" rtlCol="0">
            <a:spAutoFit/>
          </a:bodyPr>
          <a:lstStyle/>
          <a:p>
            <a:pPr>
              <a:lnSpc>
                <a:spcPct val="150000"/>
              </a:lnSpc>
            </a:pPr>
            <a:r>
              <a:rPr lang="en-US" b="1" dirty="0"/>
              <a:t>Not-for-Profit Organisations and ACCOs</a:t>
            </a:r>
          </a:p>
        </p:txBody>
      </p:sp>
      <p:sp>
        <p:nvSpPr>
          <p:cNvPr id="20" name="TextBox 19">
            <a:extLst>
              <a:ext uri="{FF2B5EF4-FFF2-40B4-BE49-F238E27FC236}">
                <a16:creationId xmlns:a16="http://schemas.microsoft.com/office/drawing/2014/main" id="{937E8EB5-AD41-2231-8D69-7379C336D9A3}"/>
              </a:ext>
            </a:extLst>
          </p:cNvPr>
          <p:cNvSpPr txBox="1"/>
          <p:nvPr/>
        </p:nvSpPr>
        <p:spPr>
          <a:xfrm>
            <a:off x="359229" y="4866458"/>
            <a:ext cx="11092542" cy="1477328"/>
          </a:xfrm>
          <a:prstGeom prst="rect">
            <a:avLst/>
          </a:prstGeom>
          <a:noFill/>
        </p:spPr>
        <p:txBody>
          <a:bodyPr wrap="square" rtlCol="0">
            <a:spAutoFit/>
          </a:bodyPr>
          <a:lstStyle/>
          <a:p>
            <a:r>
              <a:rPr lang="en-US" b="1" dirty="0"/>
              <a:t>Additional Costs</a:t>
            </a:r>
          </a:p>
          <a:p>
            <a:r>
              <a:rPr lang="en-US" b="1" dirty="0"/>
              <a:t>Travel:</a:t>
            </a:r>
            <a:r>
              <a:rPr lang="en-US" dirty="0"/>
              <a:t> The first 30 minutes of travel is included. Beyond this, travel is charged at the ATO rate per kilometer.</a:t>
            </a:r>
          </a:p>
          <a:p>
            <a:r>
              <a:rPr lang="en-US" b="1" dirty="0"/>
              <a:t>Travel outside Greater Darwin Region:</a:t>
            </a:r>
            <a:r>
              <a:rPr lang="en-US" dirty="0"/>
              <a:t> Charged on a </a:t>
            </a:r>
            <a:r>
              <a:rPr lang="en-US" b="1" dirty="0"/>
              <a:t>cost recovery basis</a:t>
            </a:r>
            <a:r>
              <a:rPr lang="en-US" dirty="0"/>
              <a:t> for travel, accommodation, and allowances.</a:t>
            </a:r>
          </a:p>
          <a:p>
            <a:r>
              <a:rPr lang="en-US" b="1" dirty="0"/>
              <a:t>Venues &amp; Catering:</a:t>
            </a:r>
            <a:r>
              <a:rPr lang="en-US" dirty="0"/>
              <a:t> TETWS can arrange these on a cost recovery basis plus a 25% administration fee.</a:t>
            </a:r>
          </a:p>
        </p:txBody>
      </p:sp>
      <p:pic>
        <p:nvPicPr>
          <p:cNvPr id="4" name="Picture 3">
            <a:extLst>
              <a:ext uri="{FF2B5EF4-FFF2-40B4-BE49-F238E27FC236}">
                <a16:creationId xmlns:a16="http://schemas.microsoft.com/office/drawing/2014/main" id="{F5BEB5F9-AD62-1C84-8204-1C85B2D5ACD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3465206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654A40-4FB7-D5BD-8550-E3DDA53CE2B9}"/>
              </a:ext>
            </a:extLst>
          </p:cNvPr>
          <p:cNvSpPr>
            <a:spLocks noGrp="1"/>
          </p:cNvSpPr>
          <p:nvPr>
            <p:ph idx="1"/>
          </p:nvPr>
        </p:nvSpPr>
        <p:spPr>
          <a:xfrm>
            <a:off x="557048" y="1690688"/>
            <a:ext cx="10796752" cy="4802187"/>
          </a:xfrm>
        </p:spPr>
        <p:txBody>
          <a:bodyPr>
            <a:normAutofit fontScale="92500" lnSpcReduction="20000"/>
          </a:bodyPr>
          <a:lstStyle/>
          <a:p>
            <a:pPr marL="0" indent="0">
              <a:lnSpc>
                <a:spcPct val="110000"/>
              </a:lnSpc>
              <a:spcAft>
                <a:spcPts val="800"/>
              </a:spcAft>
              <a:buNone/>
            </a:pPr>
            <a:r>
              <a:rPr lang="en-AU" dirty="0"/>
              <a:t>Basic: no </a:t>
            </a:r>
            <a:r>
              <a:rPr lang="en-AU" kern="100" dirty="0">
                <a:ea typeface="Aptos" panose="020B0004020202020204" pitchFamily="34" charset="0"/>
                <a:cs typeface="Times New Roman" panose="02020603050405020304" pitchFamily="18" charset="0"/>
              </a:rPr>
              <a:t>prerequisites</a:t>
            </a:r>
          </a:p>
          <a:p>
            <a:pPr marL="0" indent="0">
              <a:lnSpc>
                <a:spcPct val="110000"/>
              </a:lnSpc>
              <a:spcAft>
                <a:spcPts val="800"/>
              </a:spcAft>
              <a:buNone/>
            </a:pPr>
            <a:r>
              <a:rPr lang="en-AU" dirty="0"/>
              <a:t>2 hours on site</a:t>
            </a:r>
          </a:p>
          <a:p>
            <a:pPr marL="0" indent="0">
              <a:lnSpc>
                <a:spcPct val="115000"/>
              </a:lnSpc>
              <a:spcAft>
                <a:spcPts val="800"/>
              </a:spcAft>
              <a:buNone/>
            </a:pPr>
            <a:r>
              <a:rPr lang="en-AU" dirty="0"/>
              <a:t>Learning outcomes:</a:t>
            </a:r>
          </a:p>
          <a:p>
            <a:pPr lvl="1">
              <a:lnSpc>
                <a:spcPct val="170000"/>
              </a:lnSpc>
            </a:pPr>
            <a:r>
              <a:rPr lang="en-AU" dirty="0"/>
              <a:t>DFSV during pregnancy</a:t>
            </a:r>
          </a:p>
          <a:p>
            <a:pPr lvl="1">
              <a:lnSpc>
                <a:spcPct val="170000"/>
              </a:lnSpc>
            </a:pPr>
            <a:r>
              <a:rPr lang="en-AU" dirty="0"/>
              <a:t>The effects of DFSV on babies and children</a:t>
            </a:r>
          </a:p>
          <a:p>
            <a:pPr lvl="1">
              <a:lnSpc>
                <a:spcPct val="170000"/>
              </a:lnSpc>
            </a:pPr>
            <a:r>
              <a:rPr lang="en-AU" dirty="0"/>
              <a:t>What is DFSV?</a:t>
            </a:r>
          </a:p>
          <a:p>
            <a:pPr lvl="1">
              <a:lnSpc>
                <a:spcPct val="170000"/>
              </a:lnSpc>
            </a:pPr>
            <a:r>
              <a:rPr lang="en-AU" dirty="0"/>
              <a:t>Working with babies and children</a:t>
            </a:r>
          </a:p>
          <a:p>
            <a:pPr lvl="1">
              <a:lnSpc>
                <a:spcPct val="170000"/>
              </a:lnSpc>
            </a:pPr>
            <a:r>
              <a:rPr lang="en-AU" dirty="0"/>
              <a:t>Mandatory Reporting</a:t>
            </a:r>
          </a:p>
          <a:p>
            <a:endParaRPr lang="en-AU" dirty="0"/>
          </a:p>
        </p:txBody>
      </p:sp>
      <p:sp>
        <p:nvSpPr>
          <p:cNvPr id="4" name="Title 1">
            <a:extLst>
              <a:ext uri="{FF2B5EF4-FFF2-40B4-BE49-F238E27FC236}">
                <a16:creationId xmlns:a16="http://schemas.microsoft.com/office/drawing/2014/main" id="{201C28D7-AF0D-80F7-BCE9-218A90CC435B}"/>
              </a:ext>
            </a:extLst>
          </p:cNvPr>
          <p:cNvSpPr>
            <a:spLocks noGrp="1"/>
          </p:cNvSpPr>
          <p:nvPr>
            <p:ph type="title"/>
          </p:nvPr>
        </p:nvSpPr>
        <p:spPr>
          <a:xfrm>
            <a:off x="838200" y="365125"/>
            <a:ext cx="10515600" cy="1325563"/>
          </a:xfrm>
        </p:spPr>
        <p:txBody>
          <a:bodyPr>
            <a:normAutofit fontScale="90000"/>
          </a:bodyPr>
          <a:lstStyle/>
          <a:p>
            <a:pPr algn="ctr"/>
            <a:r>
              <a:rPr lang="en-AU" b="1" dirty="0">
                <a:solidFill>
                  <a:srgbClr val="214296"/>
                </a:solidFill>
              </a:rPr>
              <a:t>The Impacts of Domestic, Family </a:t>
            </a:r>
            <a:br>
              <a:rPr lang="en-AU" b="1" dirty="0">
                <a:solidFill>
                  <a:srgbClr val="214296"/>
                </a:solidFill>
              </a:rPr>
            </a:br>
            <a:r>
              <a:rPr lang="en-AU" b="1" dirty="0">
                <a:solidFill>
                  <a:srgbClr val="214296"/>
                </a:solidFill>
              </a:rPr>
              <a:t>and Sexual Violence on Babies and Children</a:t>
            </a:r>
            <a:endParaRPr lang="en-AU" dirty="0"/>
          </a:p>
        </p:txBody>
      </p:sp>
      <p:sp>
        <p:nvSpPr>
          <p:cNvPr id="5" name="TextBox 4">
            <a:extLst>
              <a:ext uri="{FF2B5EF4-FFF2-40B4-BE49-F238E27FC236}">
                <a16:creationId xmlns:a16="http://schemas.microsoft.com/office/drawing/2014/main" id="{D5655451-85D6-4A08-984F-D730DCD5CE64}"/>
              </a:ext>
            </a:extLst>
          </p:cNvPr>
          <p:cNvSpPr txBox="1"/>
          <p:nvPr/>
        </p:nvSpPr>
        <p:spPr>
          <a:xfrm>
            <a:off x="6755716" y="2073956"/>
            <a:ext cx="4487918" cy="3477875"/>
          </a:xfrm>
          <a:prstGeom prst="rect">
            <a:avLst/>
          </a:prstGeom>
          <a:noFill/>
        </p:spPr>
        <p:txBody>
          <a:bodyPr wrap="square" rtlCol="0">
            <a:spAutoFit/>
          </a:bodyPr>
          <a:lstStyle/>
          <a:p>
            <a:r>
              <a:rPr lang="en-AU" sz="2200" i="1" dirty="0">
                <a:solidFill>
                  <a:srgbClr val="0A0A90"/>
                </a:solidFill>
              </a:rPr>
              <a:t>The NT has the highest rates of domestic, family and sexual violence in Australia. Often babies and children are victims too. </a:t>
            </a:r>
          </a:p>
          <a:p>
            <a:endParaRPr lang="en-AU" sz="2200" i="1" dirty="0">
              <a:solidFill>
                <a:srgbClr val="0A0A90"/>
              </a:solidFill>
            </a:endParaRPr>
          </a:p>
          <a:p>
            <a:r>
              <a:rPr lang="en-AU" sz="2200" i="1" dirty="0">
                <a:solidFill>
                  <a:srgbClr val="0A0A90"/>
                </a:solidFill>
              </a:rPr>
              <a:t>Understanding the impacts of DFSV on babies and children is a vital part of identifying those who have been exposed and what the effects can be. </a:t>
            </a:r>
          </a:p>
        </p:txBody>
      </p:sp>
      <p:pic>
        <p:nvPicPr>
          <p:cNvPr id="2" name="Picture 1">
            <a:extLst>
              <a:ext uri="{FF2B5EF4-FFF2-40B4-BE49-F238E27FC236}">
                <a16:creationId xmlns:a16="http://schemas.microsoft.com/office/drawing/2014/main" id="{51118472-F91C-BB24-8D66-62347A1E270B}"/>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3553047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FB1BD-1486-380F-2102-9E271B3CEAEB}"/>
              </a:ext>
            </a:extLst>
          </p:cNvPr>
          <p:cNvSpPr>
            <a:spLocks noGrp="1"/>
          </p:cNvSpPr>
          <p:nvPr>
            <p:ph type="title"/>
          </p:nvPr>
        </p:nvSpPr>
        <p:spPr>
          <a:xfrm>
            <a:off x="386256" y="681038"/>
            <a:ext cx="11133082" cy="861849"/>
          </a:xfrm>
        </p:spPr>
        <p:txBody>
          <a:bodyPr>
            <a:normAutofit fontScale="90000"/>
          </a:bodyPr>
          <a:lstStyle/>
          <a:p>
            <a:pPr algn="ctr">
              <a:lnSpc>
                <a:spcPct val="115000"/>
              </a:lnSpc>
              <a:spcAft>
                <a:spcPts val="800"/>
              </a:spcAft>
            </a:pPr>
            <a:r>
              <a:rPr lang="en-AU" sz="3900" b="1" dirty="0">
                <a:solidFill>
                  <a:srgbClr val="214296"/>
                </a:solidFill>
              </a:rPr>
              <a:t>Professional Boundaries in Early Childhood Learning</a:t>
            </a:r>
            <a:br>
              <a:rPr lang="en-AU" sz="2400" b="1" kern="100" dirty="0">
                <a:solidFill>
                  <a:srgbClr val="0F4761"/>
                </a:solidFill>
                <a:latin typeface="Aptos Display" panose="020B0004020202020204" pitchFamily="34" charset="0"/>
                <a:cs typeface="Times New Roman" panose="02020603050405020304" pitchFamily="18" charset="0"/>
              </a:rPr>
            </a:br>
            <a:br>
              <a:rPr lang="en-AU" sz="2400" kern="100" dirty="0">
                <a:latin typeface="Aptos" panose="020B0004020202020204" pitchFamily="34" charset="0"/>
                <a:ea typeface="Aptos" panose="020B0004020202020204" pitchFamily="34" charset="0"/>
                <a:cs typeface="Times New Roman" panose="02020603050405020304" pitchFamily="18" charset="0"/>
              </a:rPr>
            </a:br>
            <a:endParaRPr lang="en-AU" sz="2400" b="1" kern="100" dirty="0">
              <a:solidFill>
                <a:srgbClr val="0F4761"/>
              </a:solidFill>
              <a:latin typeface="Aptos Display"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A847550-C64E-BE11-8AD6-46A7D840FA64}"/>
              </a:ext>
            </a:extLst>
          </p:cNvPr>
          <p:cNvSpPr>
            <a:spLocks noGrp="1"/>
          </p:cNvSpPr>
          <p:nvPr>
            <p:ph idx="1"/>
          </p:nvPr>
        </p:nvSpPr>
        <p:spPr>
          <a:xfrm>
            <a:off x="543911" y="2238703"/>
            <a:ext cx="5552089" cy="3938259"/>
          </a:xfrm>
        </p:spPr>
        <p:txBody>
          <a:bodyPr>
            <a:normAutofit/>
          </a:bodyPr>
          <a:lstStyle/>
          <a:p>
            <a:pPr marL="0" indent="0">
              <a:buNone/>
            </a:pPr>
            <a:endParaRPr lang="en-US" sz="2100" dirty="0">
              <a:highlight>
                <a:srgbClr val="FFFFFF"/>
              </a:highlight>
            </a:endParaRPr>
          </a:p>
          <a:p>
            <a:pPr marL="0" indent="0">
              <a:lnSpc>
                <a:spcPct val="150000"/>
              </a:lnSpc>
              <a:buNone/>
            </a:pPr>
            <a:r>
              <a:rPr lang="en-US" sz="2300" b="1" dirty="0">
                <a:highlight>
                  <a:srgbClr val="FFFFFF"/>
                </a:highlight>
              </a:rPr>
              <a:t>Learning outcomes include:</a:t>
            </a:r>
          </a:p>
          <a:p>
            <a:pPr lvl="1">
              <a:lnSpc>
                <a:spcPct val="150000"/>
              </a:lnSpc>
            </a:pPr>
            <a:r>
              <a:rPr lang="en-US" sz="1900" dirty="0">
                <a:highlight>
                  <a:srgbClr val="FFFFFF"/>
                </a:highlight>
              </a:rPr>
              <a:t>What are professional boundaries?</a:t>
            </a:r>
          </a:p>
          <a:p>
            <a:pPr lvl="1">
              <a:lnSpc>
                <a:spcPct val="150000"/>
              </a:lnSpc>
            </a:pPr>
            <a:r>
              <a:rPr lang="en-US" sz="1900" dirty="0">
                <a:highlight>
                  <a:srgbClr val="FFFFFF"/>
                </a:highlight>
              </a:rPr>
              <a:t>Why are ethics important?</a:t>
            </a:r>
          </a:p>
          <a:p>
            <a:pPr lvl="1">
              <a:lnSpc>
                <a:spcPct val="150000"/>
              </a:lnSpc>
            </a:pPr>
            <a:r>
              <a:rPr lang="en-US" sz="1900" dirty="0">
                <a:highlight>
                  <a:srgbClr val="FFFFFF"/>
                </a:highlight>
              </a:rPr>
              <a:t>Setting boundaries</a:t>
            </a:r>
          </a:p>
          <a:p>
            <a:pPr lvl="1">
              <a:lnSpc>
                <a:spcPct val="150000"/>
              </a:lnSpc>
            </a:pPr>
            <a:r>
              <a:rPr lang="en-US" sz="1900" dirty="0">
                <a:highlight>
                  <a:srgbClr val="FFFFFF"/>
                </a:highlight>
              </a:rPr>
              <a:t>How to reestablish boundaries</a:t>
            </a:r>
          </a:p>
          <a:p>
            <a:pPr lvl="1">
              <a:lnSpc>
                <a:spcPct val="150000"/>
              </a:lnSpc>
            </a:pPr>
            <a:r>
              <a:rPr lang="en-US" sz="1900" dirty="0">
                <a:highlight>
                  <a:srgbClr val="FFFFFF"/>
                </a:highlight>
              </a:rPr>
              <a:t>Basi</a:t>
            </a:r>
            <a:r>
              <a:rPr lang="en-US" sz="2000" dirty="0">
                <a:highlight>
                  <a:srgbClr val="FFFFFF"/>
                </a:highlight>
              </a:rPr>
              <a:t>c self-care</a:t>
            </a:r>
            <a:endParaRPr lang="en-AU" sz="2000" dirty="0"/>
          </a:p>
          <a:p>
            <a:endParaRPr lang="en-US" sz="2300" dirty="0">
              <a:highlight>
                <a:srgbClr val="FFFFFF"/>
              </a:highlight>
            </a:endParaRPr>
          </a:p>
          <a:p>
            <a:endParaRPr lang="en-US" sz="2300" dirty="0">
              <a:highlight>
                <a:srgbClr val="FFFFFF"/>
              </a:highlight>
            </a:endParaRPr>
          </a:p>
        </p:txBody>
      </p:sp>
      <p:sp>
        <p:nvSpPr>
          <p:cNvPr id="5" name="TextBox 4">
            <a:extLst>
              <a:ext uri="{FF2B5EF4-FFF2-40B4-BE49-F238E27FC236}">
                <a16:creationId xmlns:a16="http://schemas.microsoft.com/office/drawing/2014/main" id="{0A177BBF-7CFB-6DC6-EF92-935CC3B2539F}"/>
              </a:ext>
            </a:extLst>
          </p:cNvPr>
          <p:cNvSpPr txBox="1"/>
          <p:nvPr/>
        </p:nvSpPr>
        <p:spPr>
          <a:xfrm>
            <a:off x="6314282" y="1542887"/>
            <a:ext cx="4929352" cy="4154984"/>
          </a:xfrm>
          <a:prstGeom prst="rect">
            <a:avLst/>
          </a:prstGeom>
          <a:noFill/>
        </p:spPr>
        <p:txBody>
          <a:bodyPr wrap="square" rtlCol="0">
            <a:spAutoFit/>
          </a:bodyPr>
          <a:lstStyle/>
          <a:p>
            <a:r>
              <a:rPr lang="en-US" sz="2200" i="1" dirty="0">
                <a:solidFill>
                  <a:srgbClr val="0A0A90"/>
                </a:solidFill>
                <a:highlight>
                  <a:srgbClr val="FFFFFF"/>
                </a:highlight>
              </a:rPr>
              <a:t>Professional boundaries should be an important issue in the field of early childhood education. An educator, being a motivator and teacher of new generations of people, bears a great moral responsibility to society. </a:t>
            </a:r>
          </a:p>
          <a:p>
            <a:endParaRPr lang="en-US" sz="2200" i="1" dirty="0">
              <a:solidFill>
                <a:srgbClr val="0A0A90"/>
              </a:solidFill>
              <a:highlight>
                <a:srgbClr val="FFFFFF"/>
              </a:highlight>
            </a:endParaRPr>
          </a:p>
          <a:p>
            <a:r>
              <a:rPr lang="en-US" sz="2200" i="1" dirty="0">
                <a:solidFill>
                  <a:srgbClr val="0A0A90"/>
                </a:solidFill>
                <a:highlight>
                  <a:srgbClr val="FFFFFF"/>
                </a:highlight>
              </a:rPr>
              <a:t>Therefore, it is important to constantly increase the general cultural level and ethical competence, as the most significant component of success in the educational activity.</a:t>
            </a:r>
            <a:endParaRPr lang="en-AU" sz="2200" i="1" dirty="0">
              <a:solidFill>
                <a:srgbClr val="0A0A90"/>
              </a:solidFill>
            </a:endParaRPr>
          </a:p>
        </p:txBody>
      </p:sp>
      <p:sp>
        <p:nvSpPr>
          <p:cNvPr id="6" name="TextBox 5">
            <a:extLst>
              <a:ext uri="{FF2B5EF4-FFF2-40B4-BE49-F238E27FC236}">
                <a16:creationId xmlns:a16="http://schemas.microsoft.com/office/drawing/2014/main" id="{659DE1E5-9B1B-3516-8FEF-EC8CCFEEA25E}"/>
              </a:ext>
            </a:extLst>
          </p:cNvPr>
          <p:cNvSpPr txBox="1"/>
          <p:nvPr/>
        </p:nvSpPr>
        <p:spPr>
          <a:xfrm>
            <a:off x="672662" y="1292772"/>
            <a:ext cx="4277710" cy="1298882"/>
          </a:xfrm>
          <a:prstGeom prst="rect">
            <a:avLst/>
          </a:prstGeom>
          <a:noFill/>
        </p:spPr>
        <p:txBody>
          <a:bodyPr wrap="square" rtlCol="0">
            <a:spAutoFit/>
          </a:bodyPr>
          <a:lstStyle/>
          <a:p>
            <a:pPr>
              <a:lnSpc>
                <a:spcPct val="150000"/>
              </a:lnSpc>
            </a:pPr>
            <a:r>
              <a:rPr lang="en-AU" kern="100" dirty="0">
                <a:latin typeface="Aptos" panose="020B0004020202020204" pitchFamily="34" charset="0"/>
                <a:cs typeface="Times New Roman" panose="02020603050405020304" pitchFamily="18" charset="0"/>
              </a:rPr>
              <a:t>BASIC: No prerequisites</a:t>
            </a:r>
            <a:br>
              <a:rPr lang="en-AU" kern="100" dirty="0">
                <a:latin typeface="Aptos" panose="020B0004020202020204" pitchFamily="34" charset="0"/>
                <a:cs typeface="Times New Roman" panose="02020603050405020304" pitchFamily="18" charset="0"/>
              </a:rPr>
            </a:br>
            <a:r>
              <a:rPr lang="en-AU" kern="100" dirty="0">
                <a:latin typeface="Aptos" panose="020B0004020202020204" pitchFamily="34" charset="0"/>
                <a:cs typeface="Times New Roman" panose="02020603050405020304" pitchFamily="18" charset="0"/>
              </a:rPr>
              <a:t>2 hours on your site or online</a:t>
            </a:r>
            <a:br>
              <a:rPr lang="en-US" kern="100" dirty="0">
                <a:latin typeface="Aptos" panose="020B0004020202020204" pitchFamily="34" charset="0"/>
                <a:cs typeface="Times New Roman" panose="02020603050405020304" pitchFamily="18" charset="0"/>
              </a:rPr>
            </a:br>
            <a:endParaRPr lang="en-AU" dirty="0"/>
          </a:p>
        </p:txBody>
      </p:sp>
      <p:pic>
        <p:nvPicPr>
          <p:cNvPr id="4" name="Picture 3">
            <a:extLst>
              <a:ext uri="{FF2B5EF4-FFF2-40B4-BE49-F238E27FC236}">
                <a16:creationId xmlns:a16="http://schemas.microsoft.com/office/drawing/2014/main" id="{11A49EC3-E609-067A-5E87-C60666F3CEC2}"/>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2578390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140F-9B50-7C26-A3D0-1C36EA25C518}"/>
              </a:ext>
            </a:extLst>
          </p:cNvPr>
          <p:cNvSpPr>
            <a:spLocks noGrp="1"/>
          </p:cNvSpPr>
          <p:nvPr>
            <p:ph type="title"/>
          </p:nvPr>
        </p:nvSpPr>
        <p:spPr>
          <a:xfrm>
            <a:off x="588579" y="365125"/>
            <a:ext cx="10765221" cy="1325563"/>
          </a:xfrm>
        </p:spPr>
        <p:txBody>
          <a:bodyPr>
            <a:normAutofit/>
          </a:bodyPr>
          <a:lstStyle/>
          <a:p>
            <a:pPr algn="ctr"/>
            <a:r>
              <a:rPr lang="en-AU" sz="4000" b="1" dirty="0">
                <a:solidFill>
                  <a:srgbClr val="214296"/>
                </a:solidFill>
              </a:rPr>
              <a:t>Mandatory Reporting in the NT</a:t>
            </a:r>
          </a:p>
        </p:txBody>
      </p:sp>
      <p:sp>
        <p:nvSpPr>
          <p:cNvPr id="3" name="Content Placeholder 2">
            <a:extLst>
              <a:ext uri="{FF2B5EF4-FFF2-40B4-BE49-F238E27FC236}">
                <a16:creationId xmlns:a16="http://schemas.microsoft.com/office/drawing/2014/main" id="{0E0E4423-9AFB-AB7A-C8AF-B16D415886F2}"/>
              </a:ext>
            </a:extLst>
          </p:cNvPr>
          <p:cNvSpPr>
            <a:spLocks noGrp="1"/>
          </p:cNvSpPr>
          <p:nvPr>
            <p:ph idx="1"/>
          </p:nvPr>
        </p:nvSpPr>
        <p:spPr>
          <a:xfrm>
            <a:off x="504497" y="1492469"/>
            <a:ext cx="10849303" cy="4684494"/>
          </a:xfrm>
        </p:spPr>
        <p:txBody>
          <a:bodyPr>
            <a:normAutofit fontScale="85000" lnSpcReduction="20000"/>
          </a:bodyPr>
          <a:lstStyle/>
          <a:p>
            <a:pPr marL="0" indent="0">
              <a:lnSpc>
                <a:spcPct val="115000"/>
              </a:lnSpc>
              <a:spcAft>
                <a:spcPts val="800"/>
              </a:spcAft>
              <a:buNone/>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BASIC: No prerequisites</a:t>
            </a:r>
          </a:p>
          <a:p>
            <a:pPr marL="0" indent="0">
              <a:lnSpc>
                <a:spcPct val="115000"/>
              </a:lnSpc>
              <a:spcAft>
                <a:spcPts val="800"/>
              </a:spcAft>
              <a:buNone/>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1.5 hours on your site or online</a:t>
            </a:r>
          </a:p>
          <a:p>
            <a:pPr marL="0" indent="0">
              <a:lnSpc>
                <a:spcPct val="115000"/>
              </a:lnSpc>
              <a:spcAft>
                <a:spcPts val="800"/>
              </a:spcAft>
              <a:buNone/>
            </a:pPr>
            <a:r>
              <a:rPr lang="en-AU" sz="2800" b="1" kern="100" dirty="0">
                <a:effectLst/>
                <a:latin typeface="Aptos" panose="020B0004020202020204" pitchFamily="34" charset="0"/>
                <a:ea typeface="Aptos" panose="020B0004020202020204" pitchFamily="34" charset="0"/>
                <a:cs typeface="Times New Roman" panose="02020603050405020304" pitchFamily="18" charset="0"/>
              </a:rPr>
              <a:t>Learning outcomes:</a:t>
            </a:r>
            <a:endParaRPr lang="en-AU"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Mandatory reporting of domestic and family violence</a:t>
            </a:r>
          </a:p>
          <a:p>
            <a:pPr marL="342900" lvl="0" indent="-342900">
              <a:lnSpc>
                <a:spcPct val="115000"/>
              </a:lnSpc>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What is DFV?</a:t>
            </a:r>
          </a:p>
          <a:p>
            <a:pPr marL="342900" lvl="0" indent="-342900">
              <a:lnSpc>
                <a:spcPct val="115000"/>
              </a:lnSpc>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How do you report it?</a:t>
            </a:r>
          </a:p>
          <a:p>
            <a:pPr marL="342900" lvl="0" indent="-342900">
              <a:lnSpc>
                <a:spcPct val="115000"/>
              </a:lnSpc>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Mandatory reporting of child abuse and neglect</a:t>
            </a:r>
          </a:p>
          <a:p>
            <a:pPr marL="342900" lvl="0" indent="-342900">
              <a:lnSpc>
                <a:spcPct val="115000"/>
              </a:lnSpc>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What is child abuse and neglect?</a:t>
            </a:r>
          </a:p>
          <a:p>
            <a:pPr marL="342900" lvl="0" indent="-342900">
              <a:lnSpc>
                <a:spcPct val="115000"/>
              </a:lnSpc>
              <a:spcAft>
                <a:spcPts val="800"/>
              </a:spcAft>
              <a:buFont typeface="Symbol" panose="05050102010706020507" pitchFamily="18" charset="2"/>
              <a:buChar char=""/>
            </a:pPr>
            <a:r>
              <a:rPr lang="en-AU" sz="2800" kern="100" dirty="0">
                <a:effectLst/>
                <a:latin typeface="Aptos" panose="020B0004020202020204" pitchFamily="34" charset="0"/>
                <a:ea typeface="Aptos" panose="020B0004020202020204" pitchFamily="34" charset="0"/>
                <a:cs typeface="Times New Roman" panose="02020603050405020304" pitchFamily="18" charset="0"/>
              </a:rPr>
              <a:t>How do you report it?</a:t>
            </a:r>
          </a:p>
          <a:p>
            <a:pPr marL="0" indent="0">
              <a:buNone/>
            </a:pPr>
            <a:endParaRPr lang="en-AU" dirty="0"/>
          </a:p>
        </p:txBody>
      </p:sp>
      <p:sp>
        <p:nvSpPr>
          <p:cNvPr id="4" name="TextBox 3">
            <a:extLst>
              <a:ext uri="{FF2B5EF4-FFF2-40B4-BE49-F238E27FC236}">
                <a16:creationId xmlns:a16="http://schemas.microsoft.com/office/drawing/2014/main" id="{140CB5F2-5C37-814E-CD49-FB16A994DFFC}"/>
              </a:ext>
            </a:extLst>
          </p:cNvPr>
          <p:cNvSpPr txBox="1"/>
          <p:nvPr/>
        </p:nvSpPr>
        <p:spPr>
          <a:xfrm>
            <a:off x="7472855" y="2098581"/>
            <a:ext cx="3636579" cy="2800767"/>
          </a:xfrm>
          <a:prstGeom prst="rect">
            <a:avLst/>
          </a:prstGeom>
          <a:noFill/>
        </p:spPr>
        <p:txBody>
          <a:bodyPr wrap="square" rtlCol="0">
            <a:spAutoFit/>
          </a:bodyPr>
          <a:lstStyle/>
          <a:p>
            <a:r>
              <a:rPr lang="en-AU" sz="2200" i="1" dirty="0">
                <a:solidFill>
                  <a:srgbClr val="0A0A90"/>
                </a:solidFill>
              </a:rPr>
              <a:t>NT is the only Australian jurisdiction that has mandatory reporting for domestic and family violence.</a:t>
            </a:r>
          </a:p>
          <a:p>
            <a:endParaRPr lang="en-AU" sz="2200" i="1" dirty="0">
              <a:solidFill>
                <a:srgbClr val="0A0A90"/>
              </a:solidFill>
            </a:endParaRPr>
          </a:p>
          <a:p>
            <a:r>
              <a:rPr lang="en-AU" sz="2200" i="1" dirty="0">
                <a:solidFill>
                  <a:srgbClr val="0A0A90"/>
                </a:solidFill>
              </a:rPr>
              <a:t> All people over 18 in the NT are mandatory reporters. </a:t>
            </a:r>
          </a:p>
        </p:txBody>
      </p:sp>
      <p:pic>
        <p:nvPicPr>
          <p:cNvPr id="5" name="Picture 4">
            <a:extLst>
              <a:ext uri="{FF2B5EF4-FFF2-40B4-BE49-F238E27FC236}">
                <a16:creationId xmlns:a16="http://schemas.microsoft.com/office/drawing/2014/main" id="{FF9E2D3A-A82B-DB3E-C4C6-043E0D1FDAD8}"/>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1586842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5AD439B-07F8-51D3-45B6-3D9ABA8CB118}"/>
              </a:ext>
            </a:extLst>
          </p:cNvPr>
          <p:cNvSpPr txBox="1">
            <a:spLocks noGrp="1"/>
          </p:cNvSpPr>
          <p:nvPr>
            <p:ph idx="1"/>
          </p:nvPr>
        </p:nvSpPr>
        <p:spPr>
          <a:xfrm>
            <a:off x="504496" y="262759"/>
            <a:ext cx="11382703" cy="5500929"/>
          </a:xfrm>
          <a:prstGeom prst="rect">
            <a:avLst/>
          </a:prstGeom>
          <a:noFill/>
        </p:spPr>
        <p:txBody>
          <a:bodyPr wrap="square" rtlCol="0">
            <a:spAutoFit/>
          </a:bodyPr>
          <a:lstStyle/>
          <a:p>
            <a:pPr marL="0" indent="0" algn="ctr">
              <a:lnSpc>
                <a:spcPct val="115000"/>
              </a:lnSpc>
              <a:spcBef>
                <a:spcPts val="800"/>
              </a:spcBef>
              <a:spcAft>
                <a:spcPts val="400"/>
              </a:spcAft>
              <a:buNone/>
            </a:pPr>
            <a:r>
              <a:rPr lang="en-AU" sz="3500" b="1" dirty="0">
                <a:solidFill>
                  <a:srgbClr val="214296"/>
                </a:solidFill>
                <a:latin typeface="+mj-lt"/>
                <a:ea typeface="+mj-ea"/>
                <a:cs typeface="+mj-cs"/>
              </a:rPr>
              <a:t>Positive Duty – Workplace Anti-discrimination Obligations</a:t>
            </a:r>
          </a:p>
          <a:p>
            <a:pPr marL="0" indent="0">
              <a:lnSpc>
                <a:spcPct val="100000"/>
              </a:lnSpc>
              <a:spcAft>
                <a:spcPts val="800"/>
              </a:spcAft>
              <a:buNone/>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BASIC: No prerequisites</a:t>
            </a:r>
          </a:p>
          <a:p>
            <a:pPr marL="0" indent="0">
              <a:lnSpc>
                <a:spcPct val="100000"/>
              </a:lnSpc>
              <a:spcAft>
                <a:spcPts val="800"/>
              </a:spcAft>
              <a:buNone/>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1.5 hours on your site or online</a:t>
            </a:r>
          </a:p>
          <a:p>
            <a:pPr marL="0" indent="0">
              <a:lnSpc>
                <a:spcPct val="100000"/>
              </a:lnSpc>
              <a:spcAft>
                <a:spcPts val="800"/>
              </a:spcAft>
              <a:buNone/>
            </a:pPr>
            <a:r>
              <a:rPr lang="en-AU" sz="1800" kern="100" dirty="0">
                <a:latin typeface="Aptos" panose="020B0004020202020204" pitchFamily="34" charset="0"/>
                <a:ea typeface="Aptos" panose="020B0004020202020204" pitchFamily="34" charset="0"/>
                <a:cs typeface="Times New Roman" panose="02020603050405020304" pitchFamily="18" charset="0"/>
              </a:rPr>
              <a:t>Max 15 people and i</a:t>
            </a:r>
            <a:r>
              <a:rPr lang="en-AU" sz="1800" kern="100" dirty="0">
                <a:effectLst/>
                <a:latin typeface="Aptos" panose="020B0004020202020204" pitchFamily="34" charset="0"/>
                <a:ea typeface="Aptos" panose="020B0004020202020204" pitchFamily="34" charset="0"/>
                <a:cs typeface="Times New Roman" panose="02020603050405020304" pitchFamily="18" charset="0"/>
              </a:rPr>
              <a:t>ncludes an individual competency assessment</a:t>
            </a:r>
          </a:p>
          <a:p>
            <a:pPr marL="0" indent="0">
              <a:lnSpc>
                <a:spcPct val="115000"/>
              </a:lnSpc>
              <a:spcAft>
                <a:spcPts val="800"/>
              </a:spcAft>
              <a:buNone/>
            </a:pPr>
            <a:r>
              <a:rPr lang="en-AU" sz="1800" b="1" kern="100" dirty="0">
                <a:effectLst/>
                <a:latin typeface="Aptos" panose="020B0004020202020204" pitchFamily="34" charset="0"/>
                <a:ea typeface="Aptos" panose="020B0004020202020204" pitchFamily="34" charset="0"/>
                <a:cs typeface="Times New Roman" panose="02020603050405020304" pitchFamily="18" charset="0"/>
              </a:rPr>
              <a:t>Learning outcomes:</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NT Anti-discrimination Act 1992</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What the law means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Who does it apply?</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When does it becomes effective?</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What are the protected attributes?</a:t>
            </a:r>
          </a:p>
          <a:p>
            <a:pPr marL="342900" lvl="0" indent="-342900">
              <a:lnSpc>
                <a:spcPct val="115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How to take positive action to prevent or eliminate discrimination</a:t>
            </a:r>
          </a:p>
        </p:txBody>
      </p:sp>
      <p:sp>
        <p:nvSpPr>
          <p:cNvPr id="5" name="TextBox 4">
            <a:extLst>
              <a:ext uri="{FF2B5EF4-FFF2-40B4-BE49-F238E27FC236}">
                <a16:creationId xmlns:a16="http://schemas.microsoft.com/office/drawing/2014/main" id="{5104990D-3F43-6EEF-BC84-443CB4FFF73D}"/>
              </a:ext>
            </a:extLst>
          </p:cNvPr>
          <p:cNvSpPr txBox="1"/>
          <p:nvPr/>
        </p:nvSpPr>
        <p:spPr>
          <a:xfrm>
            <a:off x="7136524" y="2665644"/>
            <a:ext cx="4456386" cy="2462213"/>
          </a:xfrm>
          <a:prstGeom prst="rect">
            <a:avLst/>
          </a:prstGeom>
          <a:noFill/>
        </p:spPr>
        <p:txBody>
          <a:bodyPr wrap="square" rtlCol="0">
            <a:spAutoFit/>
          </a:bodyPr>
          <a:lstStyle/>
          <a:p>
            <a:r>
              <a:rPr lang="en-AU" sz="2200" i="1" dirty="0">
                <a:solidFill>
                  <a:srgbClr val="0A0A90"/>
                </a:solidFill>
              </a:rPr>
              <a:t>Undertaking this training  addresses Positive Duty Standards</a:t>
            </a:r>
          </a:p>
          <a:p>
            <a:endParaRPr lang="en-AU" sz="2200" i="1" dirty="0">
              <a:solidFill>
                <a:srgbClr val="0A0A90"/>
              </a:solidFill>
            </a:endParaRPr>
          </a:p>
          <a:p>
            <a:r>
              <a:rPr lang="en-AU" sz="2200" i="1" dirty="0">
                <a:solidFill>
                  <a:srgbClr val="0A0A90"/>
                </a:solidFill>
              </a:rPr>
              <a:t>Competency Assessment demonstrates understanding and learning levels with a certificate of competence</a:t>
            </a:r>
          </a:p>
        </p:txBody>
      </p:sp>
      <p:pic>
        <p:nvPicPr>
          <p:cNvPr id="2" name="Picture 1">
            <a:extLst>
              <a:ext uri="{FF2B5EF4-FFF2-40B4-BE49-F238E27FC236}">
                <a16:creationId xmlns:a16="http://schemas.microsoft.com/office/drawing/2014/main" id="{FB1C958D-0C60-2FBF-8211-FE73A1BE4BDE}"/>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2681373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A74AD-C19F-B237-8E5A-2F57146EE5D9}"/>
              </a:ext>
            </a:extLst>
          </p:cNvPr>
          <p:cNvSpPr>
            <a:spLocks noGrp="1"/>
          </p:cNvSpPr>
          <p:nvPr>
            <p:ph type="title"/>
          </p:nvPr>
        </p:nvSpPr>
        <p:spPr/>
        <p:txBody>
          <a:bodyPr/>
          <a:lstStyle/>
          <a:p>
            <a:pPr algn="ctr"/>
            <a:r>
              <a:rPr lang="en-AU" sz="4000" b="1" dirty="0">
                <a:solidFill>
                  <a:srgbClr val="214296"/>
                </a:solidFill>
              </a:rPr>
              <a:t>Trauma-Informed Care</a:t>
            </a:r>
          </a:p>
        </p:txBody>
      </p:sp>
      <p:sp>
        <p:nvSpPr>
          <p:cNvPr id="3" name="Content Placeholder 2">
            <a:extLst>
              <a:ext uri="{FF2B5EF4-FFF2-40B4-BE49-F238E27FC236}">
                <a16:creationId xmlns:a16="http://schemas.microsoft.com/office/drawing/2014/main" id="{7DFD6DD9-B6C1-B764-82CF-904C33F83260}"/>
              </a:ext>
            </a:extLst>
          </p:cNvPr>
          <p:cNvSpPr>
            <a:spLocks noGrp="1"/>
          </p:cNvSpPr>
          <p:nvPr>
            <p:ph idx="1"/>
          </p:nvPr>
        </p:nvSpPr>
        <p:spPr>
          <a:xfrm>
            <a:off x="5852138" y="1690688"/>
            <a:ext cx="5728138" cy="4351338"/>
          </a:xfrm>
        </p:spPr>
        <p:txBody>
          <a:bodyPr>
            <a:normAutofit fontScale="92500"/>
          </a:bodyPr>
          <a:lstStyle/>
          <a:p>
            <a:pPr marL="0" indent="0">
              <a:lnSpc>
                <a:spcPct val="150000"/>
              </a:lnSpc>
              <a:buNone/>
            </a:pPr>
            <a:r>
              <a:rPr lang="en-US" sz="2500" i="1" dirty="0">
                <a:solidFill>
                  <a:srgbClr val="002060"/>
                </a:solidFill>
              </a:rPr>
              <a:t>Trauma-informed care (TIC) training for children's services improves staff knowledge of trauma, increases their confidence in responding to </a:t>
            </a:r>
            <a:r>
              <a:rPr lang="en-US" sz="2500" i="1" dirty="0" err="1">
                <a:solidFill>
                  <a:srgbClr val="002060"/>
                </a:solidFill>
              </a:rPr>
              <a:t>traumatised</a:t>
            </a:r>
            <a:r>
              <a:rPr lang="en-US" sz="2500" i="1" dirty="0">
                <a:solidFill>
                  <a:srgbClr val="002060"/>
                </a:solidFill>
              </a:rPr>
              <a:t> children, and enhances their ability to create safer, more supportive environments, leading to better outcomes like improved functioning and well-being.</a:t>
            </a:r>
            <a:endParaRPr lang="en-AU" sz="2500" i="1" dirty="0">
              <a:solidFill>
                <a:srgbClr val="002060"/>
              </a:solidFill>
            </a:endParaRPr>
          </a:p>
        </p:txBody>
      </p:sp>
      <p:sp>
        <p:nvSpPr>
          <p:cNvPr id="4" name="Content Placeholder 2">
            <a:extLst>
              <a:ext uri="{FF2B5EF4-FFF2-40B4-BE49-F238E27FC236}">
                <a16:creationId xmlns:a16="http://schemas.microsoft.com/office/drawing/2014/main" id="{3AE53693-0830-94A2-9756-B2C62898A0F5}"/>
              </a:ext>
            </a:extLst>
          </p:cNvPr>
          <p:cNvSpPr txBox="1">
            <a:spLocks/>
          </p:cNvSpPr>
          <p:nvPr/>
        </p:nvSpPr>
        <p:spPr>
          <a:xfrm>
            <a:off x="838200"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5000"/>
              </a:lnSpc>
              <a:spcAft>
                <a:spcPts val="800"/>
              </a:spcAft>
              <a:buFont typeface="Arial" panose="020B0604020202020204" pitchFamily="34" charset="0"/>
              <a:buNone/>
            </a:pPr>
            <a:r>
              <a:rPr lang="en-AU" kern="100" dirty="0">
                <a:latin typeface="Aptos" panose="020B0004020202020204" pitchFamily="34" charset="0"/>
                <a:ea typeface="Aptos" panose="020B0004020202020204" pitchFamily="34" charset="0"/>
                <a:cs typeface="Times New Roman" panose="02020603050405020304" pitchFamily="18" charset="0"/>
              </a:rPr>
              <a:t>BASIC: No prerequisites</a:t>
            </a:r>
          </a:p>
          <a:p>
            <a:pPr marL="0" indent="0">
              <a:lnSpc>
                <a:spcPct val="115000"/>
              </a:lnSpc>
              <a:spcAft>
                <a:spcPts val="800"/>
              </a:spcAft>
              <a:buFont typeface="Arial" panose="020B0604020202020204" pitchFamily="34" charset="0"/>
              <a:buNone/>
            </a:pPr>
            <a:r>
              <a:rPr lang="en-AU" kern="100" dirty="0">
                <a:latin typeface="Aptos" panose="020B0004020202020204" pitchFamily="34" charset="0"/>
                <a:ea typeface="Aptos" panose="020B0004020202020204" pitchFamily="34" charset="0"/>
                <a:cs typeface="Times New Roman" panose="02020603050405020304" pitchFamily="18" charset="0"/>
              </a:rPr>
              <a:t>2 hours on your site</a:t>
            </a:r>
          </a:p>
          <a:p>
            <a:pPr marL="0" indent="0">
              <a:lnSpc>
                <a:spcPct val="115000"/>
              </a:lnSpc>
              <a:spcAft>
                <a:spcPts val="800"/>
              </a:spcAft>
              <a:buFont typeface="Arial" panose="020B0604020202020204" pitchFamily="34" charset="0"/>
              <a:buNone/>
            </a:pPr>
            <a:r>
              <a:rPr lang="en-AU" b="1" kern="100" dirty="0">
                <a:latin typeface="Aptos" panose="020B0004020202020204" pitchFamily="34" charset="0"/>
                <a:ea typeface="Aptos" panose="020B0004020202020204" pitchFamily="34" charset="0"/>
                <a:cs typeface="Times New Roman" panose="02020603050405020304" pitchFamily="18" charset="0"/>
              </a:rPr>
              <a:t>Learning outcomes:</a:t>
            </a:r>
            <a:endParaRPr lang="en-AU" kern="100" dirty="0">
              <a:latin typeface="Aptos" panose="020B0004020202020204" pitchFamily="34" charset="0"/>
              <a:ea typeface="Aptos" panose="020B0004020202020204" pitchFamily="34" charset="0"/>
              <a:cs typeface="Times New Roman" panose="02020603050405020304" pitchFamily="18" charset="0"/>
            </a:endParaRPr>
          </a:p>
          <a:p>
            <a:pPr marL="800100" lvl="1" indent="-342900">
              <a:lnSpc>
                <a:spcPct val="115000"/>
              </a:lnSpc>
              <a:buFont typeface="Symbol" panose="05050102010706020507" pitchFamily="18" charset="2"/>
              <a:buChar char=""/>
            </a:pPr>
            <a:r>
              <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Understanding trauma</a:t>
            </a:r>
          </a:p>
          <a:p>
            <a:pPr marL="800100" lvl="1" indent="-342900">
              <a:lnSpc>
                <a:spcPct val="115000"/>
              </a:lnSpc>
              <a:buFont typeface="Symbol" panose="05050102010706020507" pitchFamily="18" charset="2"/>
              <a:buChar char=""/>
            </a:pPr>
            <a:r>
              <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Increased confidence</a:t>
            </a:r>
          </a:p>
          <a:p>
            <a:pPr marL="800100" lvl="1" indent="-342900">
              <a:lnSpc>
                <a:spcPct val="115000"/>
              </a:lnSpc>
              <a:buFont typeface="Symbol" panose="05050102010706020507" pitchFamily="18" charset="2"/>
              <a:buChar char=""/>
            </a:pPr>
            <a:r>
              <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Improved practise</a:t>
            </a:r>
          </a:p>
          <a:p>
            <a:pPr marL="800100" lvl="1" indent="-342900">
              <a:lnSpc>
                <a:spcPct val="115000"/>
              </a:lnSpc>
              <a:buFont typeface="Symbol" panose="05050102010706020507" pitchFamily="18" charset="2"/>
              <a:buChar char=""/>
            </a:pPr>
            <a:r>
              <a:rPr lang="en-AU" kern="100" dirty="0">
                <a:solidFill>
                  <a:srgbClr val="000000"/>
                </a:solidFill>
                <a:latin typeface="Aptos" panose="020B0004020202020204" pitchFamily="34" charset="0"/>
                <a:ea typeface="Aptos" panose="020B0004020202020204" pitchFamily="34" charset="0"/>
                <a:cs typeface="Times New Roman" panose="02020603050405020304" pitchFamily="18" charset="0"/>
              </a:rPr>
              <a:t>Culturally responsive care</a:t>
            </a:r>
            <a:endParaRPr lang="en-AU" kern="100" dirty="0">
              <a:latin typeface="Aptos" panose="020B0004020202020204" pitchFamily="34" charset="0"/>
              <a:ea typeface="Aptos" panose="020B0004020202020204" pitchFamily="34" charset="0"/>
              <a:cs typeface="Times New Roman" panose="02020603050405020304" pitchFamily="18" charset="0"/>
            </a:endParaRPr>
          </a:p>
          <a:p>
            <a:endParaRPr lang="en-AU" dirty="0"/>
          </a:p>
        </p:txBody>
      </p:sp>
      <p:pic>
        <p:nvPicPr>
          <p:cNvPr id="6" name="Picture 5">
            <a:extLst>
              <a:ext uri="{FF2B5EF4-FFF2-40B4-BE49-F238E27FC236}">
                <a16:creationId xmlns:a16="http://schemas.microsoft.com/office/drawing/2014/main" id="{C391107C-310A-DFDC-C9E7-E27C5F3A8F90}"/>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947154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B695B46-1DAB-14C1-F9F1-3B0CF9BE176D}"/>
              </a:ext>
            </a:extLst>
          </p:cNvPr>
          <p:cNvSpPr txBox="1"/>
          <p:nvPr/>
        </p:nvSpPr>
        <p:spPr>
          <a:xfrm>
            <a:off x="658761" y="1602319"/>
            <a:ext cx="6225515" cy="3035383"/>
          </a:xfrm>
          <a:prstGeom prst="rect">
            <a:avLst/>
          </a:prstGeom>
          <a:noFill/>
        </p:spPr>
        <p:txBody>
          <a:bodyPr wrap="square">
            <a:spAutoFit/>
          </a:bodyPr>
          <a:lstStyle/>
          <a:p>
            <a:pP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BASIC: No prerequisites</a:t>
            </a:r>
          </a:p>
          <a:p>
            <a:pPr>
              <a:lnSpc>
                <a:spcPct val="115000"/>
              </a:lnSpc>
              <a:spcAft>
                <a:spcPts val="800"/>
              </a:spcAft>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1.5 hours on your site</a:t>
            </a:r>
          </a:p>
          <a:p>
            <a:pPr>
              <a:lnSpc>
                <a:spcPct val="115000"/>
              </a:lnSpc>
              <a:spcAft>
                <a:spcPts val="800"/>
              </a:spcAft>
            </a:pP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AU" sz="1800" b="1" kern="100" dirty="0">
                <a:effectLst/>
                <a:latin typeface="Aptos" panose="020B0004020202020204" pitchFamily="34" charset="0"/>
                <a:ea typeface="Aptos" panose="020B0004020202020204" pitchFamily="34" charset="0"/>
                <a:cs typeface="Times New Roman" panose="02020603050405020304" pitchFamily="18" charset="0"/>
              </a:rPr>
              <a:t>Learning outcomes:</a:t>
            </a:r>
            <a:endParaRPr lang="en-A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DFV basics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Coercive Control basics</a:t>
            </a:r>
          </a:p>
          <a:p>
            <a:pPr marL="342900" lvl="0" indent="-342900">
              <a:lnSpc>
                <a:spcPct val="115000"/>
              </a:lnSpc>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Signs of DFV</a:t>
            </a:r>
          </a:p>
          <a:p>
            <a:pPr marL="342900" lvl="0" indent="-342900">
              <a:lnSpc>
                <a:spcPct val="115000"/>
              </a:lnSpc>
              <a:spcAft>
                <a:spcPts val="800"/>
              </a:spcAft>
              <a:buFont typeface="Symbol" panose="05050102010706020507" pitchFamily="18" charset="2"/>
              <a:buChar char=""/>
            </a:pPr>
            <a:r>
              <a:rPr lang="en-AU" sz="1800" kern="100" dirty="0">
                <a:effectLst/>
                <a:latin typeface="Aptos" panose="020B0004020202020204" pitchFamily="34" charset="0"/>
                <a:ea typeface="Aptos" panose="020B0004020202020204" pitchFamily="34" charset="0"/>
                <a:cs typeface="Times New Roman" panose="02020603050405020304" pitchFamily="18" charset="0"/>
              </a:rPr>
              <a:t>NT and national support services</a:t>
            </a:r>
          </a:p>
        </p:txBody>
      </p:sp>
      <p:sp>
        <p:nvSpPr>
          <p:cNvPr id="3" name="TextBox 2">
            <a:extLst>
              <a:ext uri="{FF2B5EF4-FFF2-40B4-BE49-F238E27FC236}">
                <a16:creationId xmlns:a16="http://schemas.microsoft.com/office/drawing/2014/main" id="{E1105A0F-9FA7-4461-3329-48296E2B9236}"/>
              </a:ext>
            </a:extLst>
          </p:cNvPr>
          <p:cNvSpPr txBox="1"/>
          <p:nvPr/>
        </p:nvSpPr>
        <p:spPr>
          <a:xfrm>
            <a:off x="557048" y="637986"/>
            <a:ext cx="10888718" cy="765338"/>
          </a:xfrm>
          <a:prstGeom prst="rect">
            <a:avLst/>
          </a:prstGeom>
          <a:noFill/>
        </p:spPr>
        <p:txBody>
          <a:bodyPr wrap="square">
            <a:spAutoFit/>
          </a:bodyPr>
          <a:lstStyle/>
          <a:p>
            <a:pPr>
              <a:lnSpc>
                <a:spcPct val="115000"/>
              </a:lnSpc>
              <a:spcBef>
                <a:spcPts val="800"/>
              </a:spcBef>
              <a:spcAft>
                <a:spcPts val="400"/>
              </a:spcAft>
            </a:pPr>
            <a:r>
              <a:rPr lang="en-AU" sz="4000" b="1" dirty="0">
                <a:solidFill>
                  <a:srgbClr val="214296"/>
                </a:solidFill>
                <a:latin typeface="+mj-lt"/>
                <a:ea typeface="+mj-ea"/>
                <a:cs typeface="+mj-cs"/>
              </a:rPr>
              <a:t>Domestic, Family and Sexual Violence Snapshot</a:t>
            </a:r>
          </a:p>
        </p:txBody>
      </p:sp>
      <p:sp>
        <p:nvSpPr>
          <p:cNvPr id="2" name="Content Placeholder 2">
            <a:extLst>
              <a:ext uri="{FF2B5EF4-FFF2-40B4-BE49-F238E27FC236}">
                <a16:creationId xmlns:a16="http://schemas.microsoft.com/office/drawing/2014/main" id="{DB9E9E5B-F587-FAC9-13F8-9BF05F8D6364}"/>
              </a:ext>
            </a:extLst>
          </p:cNvPr>
          <p:cNvSpPr>
            <a:spLocks noGrp="1"/>
          </p:cNvSpPr>
          <p:nvPr>
            <p:ph idx="1"/>
          </p:nvPr>
        </p:nvSpPr>
        <p:spPr>
          <a:xfrm>
            <a:off x="5843751" y="1663020"/>
            <a:ext cx="5837965" cy="4351338"/>
          </a:xfrm>
        </p:spPr>
        <p:txBody>
          <a:bodyPr>
            <a:normAutofit/>
          </a:bodyPr>
          <a:lstStyle/>
          <a:p>
            <a:pPr marL="0" indent="0">
              <a:buNone/>
            </a:pPr>
            <a:r>
              <a:rPr lang="en-US" i="1" dirty="0">
                <a:solidFill>
                  <a:srgbClr val="002060"/>
                </a:solidFill>
              </a:rPr>
              <a:t>NT has the highest rate of domestic, family and sexual violence in Australia. </a:t>
            </a:r>
          </a:p>
          <a:p>
            <a:pPr marL="0" indent="0">
              <a:buNone/>
            </a:pPr>
            <a:endParaRPr lang="en-US" i="1" dirty="0">
              <a:solidFill>
                <a:srgbClr val="002060"/>
              </a:solidFill>
            </a:endParaRPr>
          </a:p>
          <a:p>
            <a:pPr marL="0" indent="0">
              <a:buNone/>
            </a:pPr>
            <a:r>
              <a:rPr lang="en-US" i="1" dirty="0">
                <a:solidFill>
                  <a:srgbClr val="002060"/>
                </a:solidFill>
              </a:rPr>
              <a:t>Understanding what DFSV is, the signs and where to get support are vital skills for all staff to hold. </a:t>
            </a:r>
            <a:endParaRPr lang="en-AU" i="1" dirty="0">
              <a:solidFill>
                <a:srgbClr val="002060"/>
              </a:solidFill>
            </a:endParaRPr>
          </a:p>
        </p:txBody>
      </p:sp>
      <p:pic>
        <p:nvPicPr>
          <p:cNvPr id="4" name="Picture 3">
            <a:extLst>
              <a:ext uri="{FF2B5EF4-FFF2-40B4-BE49-F238E27FC236}">
                <a16:creationId xmlns:a16="http://schemas.microsoft.com/office/drawing/2014/main" id="{3EF7D1DA-7625-5B27-0525-12339740534F}"/>
              </a:ext>
            </a:extLst>
          </p:cNvPr>
          <p:cNvPicPr>
            <a:picLocks noChangeAspect="1"/>
          </p:cNvPicPr>
          <p:nvPr/>
        </p:nvPicPr>
        <p:blipFill>
          <a:blip r:embed="rId2" cstate="print">
            <a:alphaModFix amt="35000"/>
            <a:extLst>
              <a:ext uri="{28A0092B-C50C-407E-A947-70E740481C1C}">
                <a14:useLocalDpi xmlns:a14="http://schemas.microsoft.com/office/drawing/2010/main" val="0"/>
              </a:ext>
            </a:extLst>
          </a:blip>
          <a:stretch>
            <a:fillRect/>
          </a:stretch>
        </p:blipFill>
        <p:spPr>
          <a:xfrm>
            <a:off x="10398521" y="5307242"/>
            <a:ext cx="1690226" cy="1414233"/>
          </a:xfrm>
          <a:prstGeom prst="rect">
            <a:avLst/>
          </a:prstGeom>
        </p:spPr>
      </p:pic>
    </p:spTree>
    <p:extLst>
      <p:ext uri="{BB962C8B-B14F-4D97-AF65-F5344CB8AC3E}">
        <p14:creationId xmlns:p14="http://schemas.microsoft.com/office/powerpoint/2010/main" val="1916951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F6781D72841D4589CF5C1C607E4C97" ma:contentTypeVersion="12" ma:contentTypeDescription="Create a new document." ma:contentTypeScope="" ma:versionID="0ac6b9f80101c0ce5f754748a18fda1e">
  <xsd:schema xmlns:xsd="http://www.w3.org/2001/XMLSchema" xmlns:xs="http://www.w3.org/2001/XMLSchema" xmlns:p="http://schemas.microsoft.com/office/2006/metadata/properties" xmlns:ns2="a11159ca-ebee-4de6-b7eb-bac972f82d95" xmlns:ns3="6227500d-ada3-46fe-8c5b-b4221ffe3875" targetNamespace="http://schemas.microsoft.com/office/2006/metadata/properties" ma:root="true" ma:fieldsID="481edccfc46e0297401d03c0043273b9" ns2:_="" ns3:_="">
    <xsd:import namespace="a11159ca-ebee-4de6-b7eb-bac972f82d95"/>
    <xsd:import namespace="6227500d-ada3-46fe-8c5b-b4221ffe387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1159ca-ebee-4de6-b7eb-bac972f82d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c17a10d-6b69-4022-a59a-874f5347653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27500d-ada3-46fe-8c5b-b4221ffe387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2316139-8d96-4cf5-959f-e7ab1210711c}" ma:internalName="TaxCatchAll" ma:showField="CatchAllData" ma:web="6227500d-ada3-46fe-8c5b-b4221ffe387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227500d-ada3-46fe-8c5b-b4221ffe3875" xsi:nil="true"/>
    <lcf76f155ced4ddcb4097134ff3c332f xmlns="a11159ca-ebee-4de6-b7eb-bac972f82d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94FD67-B5C6-44BF-B14B-DBEAE3197817}"/>
</file>

<file path=customXml/itemProps2.xml><?xml version="1.0" encoding="utf-8"?>
<ds:datastoreItem xmlns:ds="http://schemas.openxmlformats.org/officeDocument/2006/customXml" ds:itemID="{AFFA0470-D2C4-475D-A01A-F3D2E4E6DDEB}"/>
</file>

<file path=customXml/itemProps3.xml><?xml version="1.0" encoding="utf-8"?>
<ds:datastoreItem xmlns:ds="http://schemas.openxmlformats.org/officeDocument/2006/customXml" ds:itemID="{CEBB638B-1B8E-4320-875F-2A80F66E9F2E}"/>
</file>

<file path=docProps/app.xml><?xml version="1.0" encoding="utf-8"?>
<Properties xmlns="http://schemas.openxmlformats.org/officeDocument/2006/extended-properties" xmlns:vt="http://schemas.openxmlformats.org/officeDocument/2006/docPropsVTypes">
  <TotalTime>82</TotalTime>
  <Words>1263</Words>
  <Application>Microsoft Office PowerPoint</Application>
  <PresentationFormat>Widescreen</PresentationFormat>
  <Paragraphs>166</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-apple-system</vt:lpstr>
      <vt:lpstr>Aptos</vt:lpstr>
      <vt:lpstr>Aptos Display</vt:lpstr>
      <vt:lpstr>Arial</vt:lpstr>
      <vt:lpstr>Figtree</vt:lpstr>
      <vt:lpstr>Symbol</vt:lpstr>
      <vt:lpstr>Office Theme</vt:lpstr>
      <vt:lpstr>PowerPoint Presentation</vt:lpstr>
      <vt:lpstr>Top End Two Ways Service Inc.</vt:lpstr>
      <vt:lpstr>TETWS Training Fees</vt:lpstr>
      <vt:lpstr>The Impacts of Domestic, Family  and Sexual Violence on Babies and Children</vt:lpstr>
      <vt:lpstr>Professional Boundaries in Early Childhood Learning  </vt:lpstr>
      <vt:lpstr>Mandatory Reporting in the NT</vt:lpstr>
      <vt:lpstr>PowerPoint Presentation</vt:lpstr>
      <vt:lpstr>Trauma-Informed Care</vt:lpstr>
      <vt:lpstr>PowerPoint Presentation</vt:lpstr>
      <vt:lpstr>PowerPoint Presentation</vt:lpstr>
      <vt:lpstr>First Nations DFSV Basics - Culturally Safe Training Opportunity for staff who support victim survivors of domestic, family and sexual violence </vt:lpstr>
      <vt:lpstr>An Employer’s Obligations to Employees Experiencing Domestic Violence</vt:lpstr>
      <vt:lpstr>What about you? Vicarious Trauma and Self-care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Kristine McConnell</dc:creator>
  <cp:lastModifiedBy>Kristine McConnell</cp:lastModifiedBy>
  <cp:revision>3</cp:revision>
  <dcterms:created xsi:type="dcterms:W3CDTF">2025-08-27T01:40:03Z</dcterms:created>
  <dcterms:modified xsi:type="dcterms:W3CDTF">2026-02-06T03:49:33Z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0x010100C4F6781D72841D4589CF5C1C607E4C97</vt:lpwstr>
  </property>
</Properties>
</file>